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1864AB-116F-46D1-8C3A-BFEE034B46C2}">
  <a:tblStyle styleId="{8B1864AB-116F-46D1-8C3A-BFEE034B46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66ba7225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66ba7225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f66ba72258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f66ba7225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f820fd10b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f820fd10b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db060d31f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db060d31f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820fd10b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20fd10b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820fd10b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820fd10b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db060d31f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db060d31f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db060d31fa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db060d31fa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db060d31fa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db060d31fa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db0291831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db0291831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f66ba722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66ba722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f820fd10b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f820fd10b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20fd10b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20fd10b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820fd10b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820fd10b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820fd10b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820fd10b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f820fd10bf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f820fd10b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820fd10b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820fd10b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f820fd10b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f820fd10b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fa917e2e3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fa917e2e3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fa917e2e3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fa917e2e3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fa917e2e3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fa917e2e3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f66ba7225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f66ba7225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a917e2e3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a917e2e3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db029183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db029183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db0291831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db0291831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db0291831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db0291831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db0291831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db0291831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db0291831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db0291831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db060d31f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db060d31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db060d31f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db060d31f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db060d31f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db060d31f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db060d31f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db060d31f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f820fd10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f820fd10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db060d31f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db060d31f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db060d31f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db060d31f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db060d31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db060d31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fc5c2d94c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fc5c2d94c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db060d31fa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db060d31fa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dc096a40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dc096a40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0356a367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0356a367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0386a639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0386a639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fc5c2d94c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fc5c2d94c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fefe6c09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fefe6c09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f820fd10b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f820fd10b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04ab570f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04ab570f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033cdd7b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033cdd7b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05577622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05577622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f820fd10b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f820fd10b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f820fd10b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f820fd10b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f66ba7225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f66ba7225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f66ba7225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f66ba7225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26.png"/><Relationship Id="rId5" Type="http://schemas.openxmlformats.org/officeDocument/2006/relationships/image" Target="../media/image31.png"/><Relationship Id="rId6"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39.png"/><Relationship Id="rId6"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43.png"/><Relationship Id="rId6"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50.png"/><Relationship Id="rId6"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54.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1.png"/><Relationship Id="rId4" Type="http://schemas.openxmlformats.org/officeDocument/2006/relationships/image" Target="../media/image49.png"/><Relationship Id="rId5"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59.png"/><Relationship Id="rId6"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65.png"/><Relationship Id="rId4" Type="http://schemas.openxmlformats.org/officeDocument/2006/relationships/image" Target="../media/image62.png"/><Relationship Id="rId5" Type="http://schemas.openxmlformats.org/officeDocument/2006/relationships/image" Target="../media/image58.png"/><Relationship Id="rId6"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66.png"/><Relationship Id="rId4" Type="http://schemas.openxmlformats.org/officeDocument/2006/relationships/image" Target="../media/image61.png"/><Relationship Id="rId5" Type="http://schemas.openxmlformats.org/officeDocument/2006/relationships/image" Target="../media/image71.png"/><Relationship Id="rId6" Type="http://schemas.openxmlformats.org/officeDocument/2006/relationships/image" Target="../media/image7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75.png"/><Relationship Id="rId4" Type="http://schemas.openxmlformats.org/officeDocument/2006/relationships/image" Target="../media/image80.png"/><Relationship Id="rId5" Type="http://schemas.openxmlformats.org/officeDocument/2006/relationships/image" Target="../media/image68.png"/><Relationship Id="rId6"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82.png"/><Relationship Id="rId6" Type="http://schemas.openxmlformats.org/officeDocument/2006/relationships/image" Target="../media/image72.png"/><Relationship Id="rId7"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83.png"/><Relationship Id="rId4" Type="http://schemas.openxmlformats.org/officeDocument/2006/relationships/image" Target="../media/image88.png"/><Relationship Id="rId5" Type="http://schemas.openxmlformats.org/officeDocument/2006/relationships/image" Target="../media/image81.png"/><Relationship Id="rId6"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4.png"/><Relationship Id="rId6"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91.png"/><Relationship Id="rId6" Type="http://schemas.openxmlformats.org/officeDocument/2006/relationships/image" Target="../media/image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97.png"/><Relationship Id="rId4" Type="http://schemas.openxmlformats.org/officeDocument/2006/relationships/image" Target="../media/image94.png"/><Relationship Id="rId5" Type="http://schemas.openxmlformats.org/officeDocument/2006/relationships/image" Target="../media/image106.png"/><Relationship Id="rId6" Type="http://schemas.openxmlformats.org/officeDocument/2006/relationships/image" Target="../media/image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02.png"/><Relationship Id="rId4" Type="http://schemas.openxmlformats.org/officeDocument/2006/relationships/image" Target="../media/image99.png"/><Relationship Id="rId5" Type="http://schemas.openxmlformats.org/officeDocument/2006/relationships/image" Target="../media/image89.png"/><Relationship Id="rId6" Type="http://schemas.openxmlformats.org/officeDocument/2006/relationships/image" Target="../media/image9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90.png"/><Relationship Id="rId4" Type="http://schemas.openxmlformats.org/officeDocument/2006/relationships/image" Target="../media/image103.png"/><Relationship Id="rId5" Type="http://schemas.openxmlformats.org/officeDocument/2006/relationships/image" Target="../media/image109.png"/><Relationship Id="rId6" Type="http://schemas.openxmlformats.org/officeDocument/2006/relationships/image" Target="../media/image10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93.png"/><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98.png"/><Relationship Id="rId4" Type="http://schemas.openxmlformats.org/officeDocument/2006/relationships/image" Target="../media/image100.png"/><Relationship Id="rId5" Type="http://schemas.openxmlformats.org/officeDocument/2006/relationships/image" Target="../media/image1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01.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05.png"/><Relationship Id="rId4" Type="http://schemas.openxmlformats.org/officeDocument/2006/relationships/image" Target="../media/image117.png"/><Relationship Id="rId5" Type="http://schemas.openxmlformats.org/officeDocument/2006/relationships/image" Target="../media/image10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www.tensorflow.org/api_docs/python/tf/nn/softmax_cross_entropy_with_logit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3.png"/><Relationship Id="rId6"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12.png"/><Relationship Id="rId4" Type="http://schemas.openxmlformats.org/officeDocument/2006/relationships/image" Target="../media/image115.png"/><Relationship Id="rId11" Type="http://schemas.openxmlformats.org/officeDocument/2006/relationships/image" Target="../media/image129.png"/><Relationship Id="rId10" Type="http://schemas.openxmlformats.org/officeDocument/2006/relationships/image" Target="../media/image120.png"/><Relationship Id="rId12" Type="http://schemas.openxmlformats.org/officeDocument/2006/relationships/image" Target="../media/image124.png"/><Relationship Id="rId9" Type="http://schemas.openxmlformats.org/officeDocument/2006/relationships/image" Target="../media/image123.png"/><Relationship Id="rId5" Type="http://schemas.openxmlformats.org/officeDocument/2006/relationships/image" Target="../media/image107.png"/><Relationship Id="rId6" Type="http://schemas.openxmlformats.org/officeDocument/2006/relationships/image" Target="../media/image130.png"/><Relationship Id="rId7" Type="http://schemas.openxmlformats.org/officeDocument/2006/relationships/image" Target="../media/image111.png"/><Relationship Id="rId8" Type="http://schemas.openxmlformats.org/officeDocument/2006/relationships/image" Target="../media/image1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25.png"/><Relationship Id="rId4" Type="http://schemas.openxmlformats.org/officeDocument/2006/relationships/image" Target="../media/image119.png"/><Relationship Id="rId5" Type="http://schemas.openxmlformats.org/officeDocument/2006/relationships/image" Target="../media/image126.png"/><Relationship Id="rId6" Type="http://schemas.openxmlformats.org/officeDocument/2006/relationships/image" Target="../media/image1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January Update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DeepLabV3+</a:t>
            </a:r>
            <a:endParaRPr/>
          </a:p>
          <a:p>
            <a:pPr indent="0" lvl="0" marL="0" rtl="0" algn="l">
              <a:spcBef>
                <a:spcPts val="0"/>
              </a:spcBef>
              <a:spcAft>
                <a:spcPts val="0"/>
              </a:spcAft>
              <a:buNone/>
            </a:pPr>
            <a:r>
              <a:t/>
            </a:r>
            <a:endParaRPr/>
          </a:p>
        </p:txBody>
      </p:sp>
      <p:pic>
        <p:nvPicPr>
          <p:cNvPr id="149" name="Google Shape;149;p22"/>
          <p:cNvPicPr preferRelativeResize="0"/>
          <p:nvPr/>
        </p:nvPicPr>
        <p:blipFill>
          <a:blip r:embed="rId3">
            <a:alphaModFix/>
          </a:blip>
          <a:stretch>
            <a:fillRect/>
          </a:stretch>
        </p:blipFill>
        <p:spPr>
          <a:xfrm>
            <a:off x="2714750" y="2642085"/>
            <a:ext cx="4731527" cy="1518878"/>
          </a:xfrm>
          <a:prstGeom prst="rect">
            <a:avLst/>
          </a:prstGeom>
          <a:noFill/>
          <a:ln>
            <a:noFill/>
          </a:ln>
        </p:spPr>
      </p:pic>
      <p:pic>
        <p:nvPicPr>
          <p:cNvPr id="150" name="Google Shape;150;p22"/>
          <p:cNvPicPr preferRelativeResize="0"/>
          <p:nvPr/>
        </p:nvPicPr>
        <p:blipFill>
          <a:blip r:embed="rId4">
            <a:alphaModFix/>
          </a:blip>
          <a:stretch>
            <a:fillRect/>
          </a:stretch>
        </p:blipFill>
        <p:spPr>
          <a:xfrm>
            <a:off x="2714750" y="982538"/>
            <a:ext cx="4731550" cy="1518878"/>
          </a:xfrm>
          <a:prstGeom prst="rect">
            <a:avLst/>
          </a:prstGeom>
          <a:noFill/>
          <a:ln>
            <a:noFill/>
          </a:ln>
        </p:spPr>
      </p:pic>
      <p:sp>
        <p:nvSpPr>
          <p:cNvPr id="151" name="Google Shape;151;p22"/>
          <p:cNvSpPr txBox="1"/>
          <p:nvPr/>
        </p:nvSpPr>
        <p:spPr>
          <a:xfrm>
            <a:off x="445075" y="4301475"/>
            <a:ext cx="213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dice_loss - 0.1501, iou_score - 0.7819]</a:t>
            </a:r>
            <a:endParaRPr/>
          </a:p>
        </p:txBody>
      </p:sp>
      <p:pic>
        <p:nvPicPr>
          <p:cNvPr id="152" name="Google Shape;152;p22"/>
          <p:cNvPicPr preferRelativeResize="0"/>
          <p:nvPr/>
        </p:nvPicPr>
        <p:blipFill>
          <a:blip r:embed="rId5">
            <a:alphaModFix/>
          </a:blip>
          <a:stretch>
            <a:fillRect/>
          </a:stretch>
        </p:blipFill>
        <p:spPr>
          <a:xfrm>
            <a:off x="311700" y="2626075"/>
            <a:ext cx="2242454" cy="1522075"/>
          </a:xfrm>
          <a:prstGeom prst="rect">
            <a:avLst/>
          </a:prstGeom>
          <a:noFill/>
          <a:ln>
            <a:noFill/>
          </a:ln>
        </p:spPr>
      </p:pic>
      <p:pic>
        <p:nvPicPr>
          <p:cNvPr id="153" name="Google Shape;153;p22"/>
          <p:cNvPicPr preferRelativeResize="0"/>
          <p:nvPr/>
        </p:nvPicPr>
        <p:blipFill>
          <a:blip r:embed="rId6">
            <a:alphaModFix/>
          </a:blip>
          <a:stretch>
            <a:fillRect/>
          </a:stretch>
        </p:blipFill>
        <p:spPr>
          <a:xfrm>
            <a:off x="311700" y="1147025"/>
            <a:ext cx="2242446" cy="1522075"/>
          </a:xfrm>
          <a:prstGeom prst="rect">
            <a:avLst/>
          </a:prstGeom>
          <a:noFill/>
          <a:ln>
            <a:noFill/>
          </a:ln>
        </p:spPr>
      </p:pic>
      <p:sp>
        <p:nvSpPr>
          <p:cNvPr id="154" name="Google Shape;154;p22"/>
          <p:cNvSpPr txBox="1"/>
          <p:nvPr/>
        </p:nvSpPr>
        <p:spPr>
          <a:xfrm>
            <a:off x="7446300" y="0"/>
            <a:ext cx="19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Sample size: 2000</a:t>
            </a:r>
            <a:endParaRPr/>
          </a:p>
          <a:p>
            <a:pPr indent="0" lvl="0" marL="0" rtl="0" algn="l">
              <a:spcBef>
                <a:spcPts val="0"/>
              </a:spcBef>
              <a:spcAft>
                <a:spcPts val="0"/>
              </a:spcAft>
              <a:buNone/>
            </a:pPr>
            <a:r>
              <a:rPr lang="en-GB"/>
              <a:t>Batch size: 100</a:t>
            </a:r>
            <a:endParaRPr/>
          </a:p>
          <a:p>
            <a:pPr indent="0" lvl="0" marL="0" rtl="0" algn="l">
              <a:spcBef>
                <a:spcPts val="0"/>
              </a:spcBef>
              <a:spcAft>
                <a:spcPts val="0"/>
              </a:spcAft>
              <a:buNone/>
            </a:pPr>
            <a:r>
              <a:rPr lang="en-GB"/>
              <a:t>Epochs: 15</a:t>
            </a:r>
            <a:endParaRPr/>
          </a:p>
          <a:p>
            <a:pPr indent="0" lvl="0" marL="0" rtl="0" algn="l">
              <a:spcBef>
                <a:spcPts val="0"/>
              </a:spcBef>
              <a:spcAft>
                <a:spcPts val="0"/>
              </a:spcAft>
              <a:buNone/>
            </a:pPr>
            <a:r>
              <a:rPr lang="en-GB"/>
              <a:t>Resolution: 255</a:t>
            </a:r>
            <a:endParaRPr/>
          </a:p>
          <a:p>
            <a:pPr indent="0" lvl="0" marL="0" rtl="0" algn="l">
              <a:spcBef>
                <a:spcPts val="0"/>
              </a:spcBef>
              <a:spcAft>
                <a:spcPts val="0"/>
              </a:spcAft>
              <a:buNone/>
            </a:pPr>
            <a:r>
              <a:rPr lang="en-GB"/>
              <a:t>Augmented: all</a:t>
            </a:r>
            <a:endParaRPr/>
          </a:p>
          <a:p>
            <a:pPr indent="0" lvl="0" marL="0" rtl="0" algn="l">
              <a:spcBef>
                <a:spcPts val="0"/>
              </a:spcBef>
              <a:spcAft>
                <a:spcPts val="0"/>
              </a:spcAft>
              <a:buNone/>
            </a:pPr>
            <a:r>
              <a:rPr lang="en-GB">
                <a:solidFill>
                  <a:schemeClr val="dk1"/>
                </a:solidFill>
              </a:rPr>
              <a:t>Alpha: 0.001</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Unet</a:t>
            </a:r>
            <a:endParaRPr/>
          </a:p>
          <a:p>
            <a:pPr indent="0" lvl="0" marL="0" rtl="0" algn="l">
              <a:spcBef>
                <a:spcPts val="0"/>
              </a:spcBef>
              <a:spcAft>
                <a:spcPts val="0"/>
              </a:spcAft>
              <a:buNone/>
            </a:pPr>
            <a:r>
              <a:t/>
            </a:r>
            <a:endParaRPr/>
          </a:p>
        </p:txBody>
      </p:sp>
      <p:pic>
        <p:nvPicPr>
          <p:cNvPr id="160" name="Google Shape;160;p23"/>
          <p:cNvPicPr preferRelativeResize="0"/>
          <p:nvPr/>
        </p:nvPicPr>
        <p:blipFill>
          <a:blip r:embed="rId3">
            <a:alphaModFix/>
          </a:blip>
          <a:stretch>
            <a:fillRect/>
          </a:stretch>
        </p:blipFill>
        <p:spPr>
          <a:xfrm>
            <a:off x="198850" y="1017725"/>
            <a:ext cx="2289518" cy="1554025"/>
          </a:xfrm>
          <a:prstGeom prst="rect">
            <a:avLst/>
          </a:prstGeom>
          <a:noFill/>
          <a:ln>
            <a:noFill/>
          </a:ln>
        </p:spPr>
      </p:pic>
      <p:pic>
        <p:nvPicPr>
          <p:cNvPr id="161" name="Google Shape;161;p23"/>
          <p:cNvPicPr preferRelativeResize="0"/>
          <p:nvPr/>
        </p:nvPicPr>
        <p:blipFill>
          <a:blip r:embed="rId4">
            <a:alphaModFix/>
          </a:blip>
          <a:stretch>
            <a:fillRect/>
          </a:stretch>
        </p:blipFill>
        <p:spPr>
          <a:xfrm>
            <a:off x="159300" y="2612825"/>
            <a:ext cx="2289518" cy="1554025"/>
          </a:xfrm>
          <a:prstGeom prst="rect">
            <a:avLst/>
          </a:prstGeom>
          <a:noFill/>
          <a:ln>
            <a:noFill/>
          </a:ln>
        </p:spPr>
      </p:pic>
      <p:sp>
        <p:nvSpPr>
          <p:cNvPr id="162" name="Google Shape;162;p23"/>
          <p:cNvSpPr txBox="1"/>
          <p:nvPr/>
        </p:nvSpPr>
        <p:spPr>
          <a:xfrm>
            <a:off x="445075" y="4301475"/>
            <a:ext cx="213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dice_loss - 0.1787, iou_score - 0.7591]</a:t>
            </a:r>
            <a:endParaRPr/>
          </a:p>
        </p:txBody>
      </p:sp>
      <p:pic>
        <p:nvPicPr>
          <p:cNvPr id="163" name="Google Shape;163;p23"/>
          <p:cNvPicPr preferRelativeResize="0"/>
          <p:nvPr/>
        </p:nvPicPr>
        <p:blipFill>
          <a:blip r:embed="rId5">
            <a:alphaModFix/>
          </a:blip>
          <a:stretch>
            <a:fillRect/>
          </a:stretch>
        </p:blipFill>
        <p:spPr>
          <a:xfrm>
            <a:off x="2990239" y="1450100"/>
            <a:ext cx="4393409" cy="1417403"/>
          </a:xfrm>
          <a:prstGeom prst="rect">
            <a:avLst/>
          </a:prstGeom>
          <a:noFill/>
          <a:ln>
            <a:noFill/>
          </a:ln>
        </p:spPr>
      </p:pic>
      <p:pic>
        <p:nvPicPr>
          <p:cNvPr id="164" name="Google Shape;164;p23"/>
          <p:cNvPicPr preferRelativeResize="0"/>
          <p:nvPr/>
        </p:nvPicPr>
        <p:blipFill>
          <a:blip r:embed="rId6">
            <a:alphaModFix/>
          </a:blip>
          <a:stretch>
            <a:fillRect/>
          </a:stretch>
        </p:blipFill>
        <p:spPr>
          <a:xfrm>
            <a:off x="2950373" y="2951997"/>
            <a:ext cx="4393383" cy="1417403"/>
          </a:xfrm>
          <a:prstGeom prst="rect">
            <a:avLst/>
          </a:prstGeom>
          <a:noFill/>
          <a:ln>
            <a:noFill/>
          </a:ln>
        </p:spPr>
      </p:pic>
      <p:sp>
        <p:nvSpPr>
          <p:cNvPr id="165" name="Google Shape;165;p23"/>
          <p:cNvSpPr txBox="1"/>
          <p:nvPr/>
        </p:nvSpPr>
        <p:spPr>
          <a:xfrm>
            <a:off x="7518150" y="0"/>
            <a:ext cx="19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Sample size: 2000</a:t>
            </a:r>
            <a:endParaRPr/>
          </a:p>
          <a:p>
            <a:pPr indent="0" lvl="0" marL="0" rtl="0" algn="l">
              <a:spcBef>
                <a:spcPts val="0"/>
              </a:spcBef>
              <a:spcAft>
                <a:spcPts val="0"/>
              </a:spcAft>
              <a:buNone/>
            </a:pPr>
            <a:r>
              <a:rPr lang="en-GB"/>
              <a:t>Batch size: 100</a:t>
            </a:r>
            <a:endParaRPr/>
          </a:p>
          <a:p>
            <a:pPr indent="0" lvl="0" marL="0" rtl="0" algn="l">
              <a:spcBef>
                <a:spcPts val="0"/>
              </a:spcBef>
              <a:spcAft>
                <a:spcPts val="0"/>
              </a:spcAft>
              <a:buNone/>
            </a:pPr>
            <a:r>
              <a:rPr lang="en-GB"/>
              <a:t>Epochs: 15</a:t>
            </a:r>
            <a:endParaRPr/>
          </a:p>
          <a:p>
            <a:pPr indent="0" lvl="0" marL="0" rtl="0" algn="l">
              <a:spcBef>
                <a:spcPts val="0"/>
              </a:spcBef>
              <a:spcAft>
                <a:spcPts val="0"/>
              </a:spcAft>
              <a:buNone/>
            </a:pPr>
            <a:r>
              <a:rPr lang="en-GB"/>
              <a:t>Resolution: 255</a:t>
            </a:r>
            <a:endParaRPr/>
          </a:p>
          <a:p>
            <a:pPr indent="0" lvl="0" marL="0" rtl="0" algn="l">
              <a:spcBef>
                <a:spcPts val="0"/>
              </a:spcBef>
              <a:spcAft>
                <a:spcPts val="0"/>
              </a:spcAft>
              <a:buNone/>
            </a:pPr>
            <a:r>
              <a:rPr lang="en-GB"/>
              <a:t>Augmented: all</a:t>
            </a:r>
            <a:endParaRPr/>
          </a:p>
          <a:p>
            <a:pPr indent="0" lvl="0" marL="0" rtl="0" algn="l">
              <a:spcBef>
                <a:spcPts val="0"/>
              </a:spcBef>
              <a:spcAft>
                <a:spcPts val="0"/>
              </a:spcAft>
              <a:buNone/>
            </a:pPr>
            <a:r>
              <a:rPr lang="en-GB">
                <a:solidFill>
                  <a:schemeClr val="dk1"/>
                </a:solidFill>
              </a:rPr>
              <a:t>Alpha: 0.001</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January 2nd Update</a:t>
            </a:r>
            <a:endParaRPr/>
          </a:p>
        </p:txBody>
      </p:sp>
      <p:sp>
        <p:nvSpPr>
          <p:cNvPr id="171" name="Google Shape;171;p2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5"/>
          <p:cNvPicPr preferRelativeResize="0"/>
          <p:nvPr/>
        </p:nvPicPr>
        <p:blipFill>
          <a:blip r:embed="rId3">
            <a:alphaModFix/>
          </a:blip>
          <a:stretch>
            <a:fillRect/>
          </a:stretch>
        </p:blipFill>
        <p:spPr>
          <a:xfrm>
            <a:off x="152400" y="152400"/>
            <a:ext cx="4995028" cy="4838701"/>
          </a:xfrm>
          <a:prstGeom prst="rect">
            <a:avLst/>
          </a:prstGeom>
          <a:noFill/>
          <a:ln>
            <a:noFill/>
          </a:ln>
        </p:spPr>
      </p:pic>
      <p:sp>
        <p:nvSpPr>
          <p:cNvPr id="177" name="Google Shape;177;p25"/>
          <p:cNvSpPr/>
          <p:nvPr/>
        </p:nvSpPr>
        <p:spPr>
          <a:xfrm>
            <a:off x="228600" y="139125"/>
            <a:ext cx="4024800" cy="13923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a:off x="233025" y="2166500"/>
            <a:ext cx="4024800" cy="281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a:off x="233025" y="1601175"/>
            <a:ext cx="4024800" cy="4272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Milestones:</a:t>
            </a:r>
            <a:endParaRPr/>
          </a:p>
        </p:txBody>
      </p:sp>
      <p:sp>
        <p:nvSpPr>
          <p:cNvPr id="185" name="Google Shape;185;p2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Models are </a:t>
            </a:r>
            <a:r>
              <a:rPr lang="en-GB"/>
              <a:t>successfully segmenting core facial features (eyes, nose, lips etc…)</a:t>
            </a:r>
            <a:endParaRPr/>
          </a:p>
          <a:p>
            <a:pPr indent="-317500" lvl="0" marL="457200" rtl="0" algn="l">
              <a:spcBef>
                <a:spcPts val="0"/>
              </a:spcBef>
              <a:spcAft>
                <a:spcPts val="0"/>
              </a:spcAft>
              <a:buSzPts val="1400"/>
              <a:buChar char="●"/>
            </a:pPr>
            <a:r>
              <a:rPr lang="en-GB"/>
              <a:t>This was achieved by changing the loss function to BCE</a:t>
            </a:r>
            <a:endParaRPr/>
          </a:p>
        </p:txBody>
      </p:sp>
      <p:pic>
        <p:nvPicPr>
          <p:cNvPr id="186" name="Google Shape;186;p26"/>
          <p:cNvPicPr preferRelativeResize="0"/>
          <p:nvPr/>
        </p:nvPicPr>
        <p:blipFill>
          <a:blip r:embed="rId3">
            <a:alphaModFix/>
          </a:blip>
          <a:stretch>
            <a:fillRect/>
          </a:stretch>
        </p:blipFill>
        <p:spPr>
          <a:xfrm>
            <a:off x="487438" y="2458825"/>
            <a:ext cx="3529925" cy="1130400"/>
          </a:xfrm>
          <a:prstGeom prst="rect">
            <a:avLst/>
          </a:prstGeom>
          <a:noFill/>
          <a:ln>
            <a:noFill/>
          </a:ln>
        </p:spPr>
      </p:pic>
      <p:sp>
        <p:nvSpPr>
          <p:cNvPr id="187" name="Google Shape;187;p26"/>
          <p:cNvSpPr txBox="1"/>
          <p:nvPr/>
        </p:nvSpPr>
        <p:spPr>
          <a:xfrm>
            <a:off x="4069825" y="2001075"/>
            <a:ext cx="1042200" cy="176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DeepLabv3+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0.40498897</a:t>
            </a:r>
            <a:endParaRPr/>
          </a:p>
        </p:txBody>
      </p:sp>
      <p:pic>
        <p:nvPicPr>
          <p:cNvPr id="188" name="Google Shape;188;p26"/>
          <p:cNvPicPr preferRelativeResize="0"/>
          <p:nvPr/>
        </p:nvPicPr>
        <p:blipFill>
          <a:blip r:embed="rId4">
            <a:alphaModFix/>
          </a:blip>
          <a:stretch>
            <a:fillRect/>
          </a:stretch>
        </p:blipFill>
        <p:spPr>
          <a:xfrm>
            <a:off x="5164500" y="937050"/>
            <a:ext cx="2643175" cy="1766600"/>
          </a:xfrm>
          <a:prstGeom prst="rect">
            <a:avLst/>
          </a:prstGeom>
          <a:noFill/>
          <a:ln>
            <a:noFill/>
          </a:ln>
        </p:spPr>
      </p:pic>
      <p:pic>
        <p:nvPicPr>
          <p:cNvPr id="189" name="Google Shape;189;p26"/>
          <p:cNvPicPr preferRelativeResize="0"/>
          <p:nvPr/>
        </p:nvPicPr>
        <p:blipFill>
          <a:blip r:embed="rId5">
            <a:alphaModFix/>
          </a:blip>
          <a:stretch>
            <a:fillRect/>
          </a:stretch>
        </p:blipFill>
        <p:spPr>
          <a:xfrm>
            <a:off x="5058197" y="2775522"/>
            <a:ext cx="2749477" cy="1844675"/>
          </a:xfrm>
          <a:prstGeom prst="rect">
            <a:avLst/>
          </a:prstGeom>
          <a:noFill/>
          <a:ln>
            <a:noFill/>
          </a:ln>
        </p:spPr>
      </p:pic>
      <p:pic>
        <p:nvPicPr>
          <p:cNvPr id="190" name="Google Shape;190;p26"/>
          <p:cNvPicPr preferRelativeResize="0"/>
          <p:nvPr/>
        </p:nvPicPr>
        <p:blipFill>
          <a:blip r:embed="rId6">
            <a:alphaModFix/>
          </a:blip>
          <a:stretch>
            <a:fillRect/>
          </a:stretch>
        </p:blipFill>
        <p:spPr>
          <a:xfrm>
            <a:off x="444025" y="3767767"/>
            <a:ext cx="3529901" cy="1143384"/>
          </a:xfrm>
          <a:prstGeom prst="rect">
            <a:avLst/>
          </a:prstGeom>
          <a:noFill/>
          <a:ln>
            <a:noFill/>
          </a:ln>
        </p:spPr>
      </p:pic>
      <p:sp>
        <p:nvSpPr>
          <p:cNvPr id="191" name="Google Shape;191;p26"/>
          <p:cNvSpPr txBox="1"/>
          <p:nvPr/>
        </p:nvSpPr>
        <p:spPr>
          <a:xfrm>
            <a:off x="4151950" y="4004663"/>
            <a:ext cx="1445400" cy="6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UNET</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MEAN IoU: 0.3483375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356625" y="48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Goals</a:t>
            </a:r>
            <a:endParaRPr/>
          </a:p>
        </p:txBody>
      </p:sp>
      <p:sp>
        <p:nvSpPr>
          <p:cNvPr id="197" name="Google Shape;197;p27"/>
          <p:cNvSpPr txBox="1"/>
          <p:nvPr>
            <p:ph idx="1" type="body"/>
          </p:nvPr>
        </p:nvSpPr>
        <p:spPr>
          <a:xfrm>
            <a:off x="311700" y="1152475"/>
            <a:ext cx="3999900" cy="39387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b="1" lang="en-GB">
                <a:solidFill>
                  <a:schemeClr val="dk1"/>
                </a:solidFill>
              </a:rPr>
              <a:t>TRAINING</a:t>
            </a:r>
            <a:endParaRPr b="1">
              <a:solidFill>
                <a:schemeClr val="dk1"/>
              </a:solidFill>
            </a:endParaRPr>
          </a:p>
          <a:p>
            <a:pPr indent="-304165" lvl="0" marL="457200" rtl="0" algn="l">
              <a:spcBef>
                <a:spcPts val="1200"/>
              </a:spcBef>
              <a:spcAft>
                <a:spcPts val="0"/>
              </a:spcAft>
              <a:buSzPct val="100000"/>
              <a:buChar char="❏"/>
            </a:pPr>
            <a:r>
              <a:rPr lang="en-GB"/>
              <a:t>Wood et al</a:t>
            </a:r>
            <a:endParaRPr/>
          </a:p>
          <a:p>
            <a:pPr indent="-293369" lvl="1" marL="914400" rtl="0" algn="l">
              <a:spcBef>
                <a:spcPts val="0"/>
              </a:spcBef>
              <a:spcAft>
                <a:spcPts val="0"/>
              </a:spcAft>
              <a:buSzPct val="100000"/>
              <a:buChar char="❏"/>
            </a:pPr>
            <a:r>
              <a:rPr lang="en-GB"/>
              <a:t>Deep lab  </a:t>
            </a:r>
            <a:endParaRPr/>
          </a:p>
          <a:p>
            <a:pPr indent="-293369" lvl="1" marL="914400" rtl="0" algn="l">
              <a:spcBef>
                <a:spcPts val="0"/>
              </a:spcBef>
              <a:spcAft>
                <a:spcPts val="0"/>
              </a:spcAft>
              <a:buSzPct val="100000"/>
              <a:buChar char="❏"/>
            </a:pPr>
            <a:r>
              <a:rPr lang="en-GB"/>
              <a:t>Unet</a:t>
            </a:r>
            <a:endParaRPr/>
          </a:p>
          <a:p>
            <a:pPr indent="-293369" lvl="1" marL="914400" rtl="0" algn="l">
              <a:spcBef>
                <a:spcPts val="0"/>
              </a:spcBef>
              <a:spcAft>
                <a:spcPts val="0"/>
              </a:spcAft>
              <a:buSzPct val="100000"/>
              <a:buChar char="❏"/>
            </a:pPr>
            <a:r>
              <a:rPr lang="en-GB"/>
              <a:t>FCN</a:t>
            </a:r>
            <a:endParaRPr/>
          </a:p>
          <a:p>
            <a:pPr indent="-293369" lvl="1" marL="914400" rtl="0" algn="l">
              <a:spcBef>
                <a:spcPts val="0"/>
              </a:spcBef>
              <a:spcAft>
                <a:spcPts val="0"/>
              </a:spcAft>
              <a:buSzPct val="100000"/>
              <a:buChar char="❏"/>
            </a:pPr>
            <a:r>
              <a:rPr lang="en-GB"/>
              <a:t>MOBILE</a:t>
            </a:r>
            <a:endParaRPr/>
          </a:p>
          <a:p>
            <a:pPr indent="-304165" lvl="0" marL="457200" rtl="0" algn="l">
              <a:spcBef>
                <a:spcPts val="0"/>
              </a:spcBef>
              <a:spcAft>
                <a:spcPts val="0"/>
              </a:spcAft>
              <a:buSzPct val="100000"/>
              <a:buChar char="❏"/>
            </a:pPr>
            <a:r>
              <a:rPr lang="en-GB"/>
              <a:t>Helen*</a:t>
            </a:r>
            <a:endParaRPr/>
          </a:p>
          <a:p>
            <a:pPr indent="-293369" lvl="1" marL="914400" rtl="0" algn="l">
              <a:spcBef>
                <a:spcPts val="0"/>
              </a:spcBef>
              <a:spcAft>
                <a:spcPts val="0"/>
              </a:spcAft>
              <a:buSzPct val="100000"/>
              <a:buChar char="❏"/>
            </a:pPr>
            <a:r>
              <a:rPr lang="en-GB"/>
              <a:t>Deeplab</a:t>
            </a:r>
            <a:endParaRPr/>
          </a:p>
          <a:p>
            <a:pPr indent="-293369" lvl="1" marL="914400" rtl="0" algn="l">
              <a:spcBef>
                <a:spcPts val="0"/>
              </a:spcBef>
              <a:spcAft>
                <a:spcPts val="0"/>
              </a:spcAft>
              <a:buSzPct val="100000"/>
              <a:buChar char="❏"/>
            </a:pPr>
            <a:r>
              <a:rPr lang="en-GB"/>
              <a:t>Unet</a:t>
            </a:r>
            <a:endParaRPr/>
          </a:p>
          <a:p>
            <a:pPr indent="-293369" lvl="1" marL="914400" rtl="0" algn="l">
              <a:spcBef>
                <a:spcPts val="0"/>
              </a:spcBef>
              <a:spcAft>
                <a:spcPts val="0"/>
              </a:spcAft>
              <a:buSzPct val="100000"/>
              <a:buChar char="❏"/>
            </a:pPr>
            <a:r>
              <a:rPr lang="en-GB"/>
              <a:t>FCN</a:t>
            </a:r>
            <a:endParaRPr/>
          </a:p>
          <a:p>
            <a:pPr indent="-293369" lvl="1" marL="914400" rtl="0" algn="l">
              <a:spcBef>
                <a:spcPts val="0"/>
              </a:spcBef>
              <a:spcAft>
                <a:spcPts val="0"/>
              </a:spcAft>
              <a:buSzPct val="100000"/>
              <a:buChar char="❏"/>
            </a:pPr>
            <a:r>
              <a:rPr lang="en-GB"/>
              <a:t>MOBILE</a:t>
            </a:r>
            <a:endParaRPr/>
          </a:p>
          <a:p>
            <a:pPr indent="-304165" lvl="0" marL="457200" rtl="0" algn="l">
              <a:spcBef>
                <a:spcPts val="0"/>
              </a:spcBef>
              <a:spcAft>
                <a:spcPts val="0"/>
              </a:spcAft>
              <a:buSzPct val="100000"/>
              <a:buChar char="❏"/>
            </a:pPr>
            <a:r>
              <a:rPr lang="en-GB"/>
              <a:t>LaPa</a:t>
            </a:r>
            <a:endParaRPr/>
          </a:p>
          <a:p>
            <a:pPr indent="-293369" lvl="1" marL="914400" rtl="0" algn="l">
              <a:spcBef>
                <a:spcPts val="0"/>
              </a:spcBef>
              <a:spcAft>
                <a:spcPts val="0"/>
              </a:spcAft>
              <a:buSzPct val="100000"/>
              <a:buChar char="❏"/>
            </a:pPr>
            <a:r>
              <a:rPr lang="en-GB"/>
              <a:t>Deeplab</a:t>
            </a:r>
            <a:endParaRPr/>
          </a:p>
          <a:p>
            <a:pPr indent="-293369" lvl="1" marL="914400" rtl="0" algn="l">
              <a:spcBef>
                <a:spcPts val="0"/>
              </a:spcBef>
              <a:spcAft>
                <a:spcPts val="0"/>
              </a:spcAft>
              <a:buSzPct val="100000"/>
              <a:buChar char="❏"/>
            </a:pPr>
            <a:r>
              <a:rPr lang="en-GB"/>
              <a:t>Unet</a:t>
            </a:r>
            <a:endParaRPr/>
          </a:p>
          <a:p>
            <a:pPr indent="-293369" lvl="1" marL="914400" rtl="0" algn="l">
              <a:spcBef>
                <a:spcPts val="0"/>
              </a:spcBef>
              <a:spcAft>
                <a:spcPts val="0"/>
              </a:spcAft>
              <a:buSzPct val="100000"/>
              <a:buChar char="❏"/>
            </a:pPr>
            <a:r>
              <a:rPr lang="en-GB"/>
              <a:t>FCN</a:t>
            </a:r>
            <a:endParaRPr/>
          </a:p>
          <a:p>
            <a:pPr indent="-293369" lvl="1" marL="914400" rtl="0" algn="l">
              <a:spcBef>
                <a:spcPts val="0"/>
              </a:spcBef>
              <a:spcAft>
                <a:spcPts val="0"/>
              </a:spcAft>
              <a:buSzPct val="100000"/>
              <a:buChar char="❏"/>
            </a:pPr>
            <a:r>
              <a:rPr lang="en-GB"/>
              <a:t>MOBILE</a:t>
            </a:r>
            <a:endParaRPr/>
          </a:p>
          <a:p>
            <a:pPr indent="-304165" lvl="0" marL="457200" rtl="0" algn="l">
              <a:spcBef>
                <a:spcPts val="0"/>
              </a:spcBef>
              <a:spcAft>
                <a:spcPts val="0"/>
              </a:spcAft>
              <a:buSzPct val="100000"/>
              <a:buChar char="❏"/>
            </a:pPr>
            <a:r>
              <a:rPr lang="en-GB"/>
              <a:t>Domain-Mixed (80:70:60:50)</a:t>
            </a:r>
            <a:endParaRPr/>
          </a:p>
          <a:p>
            <a:pPr indent="-293369" lvl="1" marL="914400" rtl="0" algn="l">
              <a:spcBef>
                <a:spcPts val="0"/>
              </a:spcBef>
              <a:spcAft>
                <a:spcPts val="0"/>
              </a:spcAft>
              <a:buSzPct val="100000"/>
              <a:buChar char="❏"/>
            </a:pPr>
            <a:r>
              <a:rPr lang="en-GB"/>
              <a:t>Deeplab</a:t>
            </a:r>
            <a:endParaRPr/>
          </a:p>
          <a:p>
            <a:pPr indent="-293369" lvl="1" marL="914400" rtl="0" algn="l">
              <a:spcBef>
                <a:spcPts val="0"/>
              </a:spcBef>
              <a:spcAft>
                <a:spcPts val="0"/>
              </a:spcAft>
              <a:buSzPct val="100000"/>
              <a:buChar char="❏"/>
            </a:pPr>
            <a:r>
              <a:rPr lang="en-GB"/>
              <a:t>Unet</a:t>
            </a:r>
            <a:endParaRPr/>
          </a:p>
          <a:p>
            <a:pPr indent="-293369" lvl="1" marL="914400" rtl="0" algn="l">
              <a:spcBef>
                <a:spcPts val="0"/>
              </a:spcBef>
              <a:spcAft>
                <a:spcPts val="0"/>
              </a:spcAft>
              <a:buSzPct val="100000"/>
              <a:buChar char="❏"/>
            </a:pPr>
            <a:r>
              <a:rPr lang="en-GB"/>
              <a:t>FCN</a:t>
            </a:r>
            <a:endParaRPr/>
          </a:p>
          <a:p>
            <a:pPr indent="-293369" lvl="1" marL="914400" rtl="0" algn="l">
              <a:spcBef>
                <a:spcPts val="0"/>
              </a:spcBef>
              <a:spcAft>
                <a:spcPts val="0"/>
              </a:spcAft>
              <a:buSzPct val="100000"/>
              <a:buChar char="❏"/>
            </a:pPr>
            <a:r>
              <a:rPr lang="en-GB"/>
              <a:t>MOBILE</a:t>
            </a:r>
            <a:endParaRPr/>
          </a:p>
          <a:p>
            <a:pPr indent="0" lvl="0" marL="0" rtl="0" algn="l">
              <a:spcBef>
                <a:spcPts val="1200"/>
              </a:spcBef>
              <a:spcAft>
                <a:spcPts val="1200"/>
              </a:spcAft>
              <a:buNone/>
            </a:pPr>
            <a:r>
              <a:t/>
            </a:r>
            <a:endParaRPr/>
          </a:p>
        </p:txBody>
      </p:sp>
      <p:sp>
        <p:nvSpPr>
          <p:cNvPr id="198" name="Google Shape;198;p27"/>
          <p:cNvSpPr txBox="1"/>
          <p:nvPr>
            <p:ph idx="2" type="body"/>
          </p:nvPr>
        </p:nvSpPr>
        <p:spPr>
          <a:xfrm>
            <a:off x="5883250" y="961800"/>
            <a:ext cx="3999900" cy="40284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None/>
            </a:pPr>
            <a:r>
              <a:rPr b="1" lang="en-GB">
                <a:solidFill>
                  <a:srgbClr val="000000"/>
                </a:solidFill>
              </a:rPr>
              <a:t>Transfer-Learning (iBugMask)</a:t>
            </a:r>
            <a:endParaRPr b="1">
              <a:solidFill>
                <a:srgbClr val="000000"/>
              </a:solidFill>
            </a:endParaRPr>
          </a:p>
          <a:p>
            <a:pPr indent="0" lvl="0" marL="0" rtl="0" algn="l">
              <a:lnSpc>
                <a:spcPct val="100000"/>
              </a:lnSpc>
              <a:spcBef>
                <a:spcPts val="0"/>
              </a:spcBef>
              <a:spcAft>
                <a:spcPts val="0"/>
              </a:spcAft>
              <a:buNone/>
            </a:pPr>
            <a:r>
              <a:t/>
            </a:r>
            <a:endParaRPr b="1">
              <a:solidFill>
                <a:srgbClr val="000000"/>
              </a:solidFill>
            </a:endParaRPr>
          </a:p>
          <a:p>
            <a:pPr indent="-304165" lvl="0" marL="457200" rtl="0" algn="l">
              <a:spcBef>
                <a:spcPts val="0"/>
              </a:spcBef>
              <a:spcAft>
                <a:spcPts val="0"/>
              </a:spcAft>
              <a:buClr>
                <a:schemeClr val="dk2"/>
              </a:buClr>
              <a:buSzPct val="100000"/>
              <a:buChar char="❏"/>
            </a:pPr>
            <a:r>
              <a:rPr lang="en-GB"/>
              <a:t>Wood et al</a:t>
            </a:r>
            <a:endParaRPr/>
          </a:p>
          <a:p>
            <a:pPr indent="-293369" lvl="1" marL="914400" rtl="0" algn="l">
              <a:spcBef>
                <a:spcPts val="0"/>
              </a:spcBef>
              <a:spcAft>
                <a:spcPts val="0"/>
              </a:spcAft>
              <a:buClr>
                <a:schemeClr val="dk2"/>
              </a:buClr>
              <a:buSzPct val="100000"/>
              <a:buChar char="❏"/>
            </a:pPr>
            <a:r>
              <a:rPr lang="en-GB"/>
              <a:t>Deep lab  </a:t>
            </a:r>
            <a:endParaRPr/>
          </a:p>
          <a:p>
            <a:pPr indent="-293369" lvl="1" marL="914400" rtl="0" algn="l">
              <a:spcBef>
                <a:spcPts val="0"/>
              </a:spcBef>
              <a:spcAft>
                <a:spcPts val="0"/>
              </a:spcAft>
              <a:buClr>
                <a:schemeClr val="dk2"/>
              </a:buClr>
              <a:buSzPct val="100000"/>
              <a:buChar char="❏"/>
            </a:pPr>
            <a:r>
              <a:rPr lang="en-GB"/>
              <a:t>Unet</a:t>
            </a:r>
            <a:endParaRPr/>
          </a:p>
          <a:p>
            <a:pPr indent="-293369" lvl="1" marL="914400" rtl="0" algn="l">
              <a:spcBef>
                <a:spcPts val="0"/>
              </a:spcBef>
              <a:spcAft>
                <a:spcPts val="0"/>
              </a:spcAft>
              <a:buClr>
                <a:schemeClr val="dk2"/>
              </a:buClr>
              <a:buSzPct val="100000"/>
              <a:buChar char="❏"/>
            </a:pPr>
            <a:r>
              <a:rPr lang="en-GB"/>
              <a:t>FCN</a:t>
            </a:r>
            <a:endParaRPr/>
          </a:p>
          <a:p>
            <a:pPr indent="-293369" lvl="1" marL="914400" rtl="0" algn="l">
              <a:spcBef>
                <a:spcPts val="0"/>
              </a:spcBef>
              <a:spcAft>
                <a:spcPts val="0"/>
              </a:spcAft>
              <a:buClr>
                <a:schemeClr val="dk2"/>
              </a:buClr>
              <a:buSzPct val="100000"/>
              <a:buChar char="❏"/>
            </a:pPr>
            <a:r>
              <a:rPr lang="en-GB"/>
              <a:t>MOBILE</a:t>
            </a:r>
            <a:endParaRPr/>
          </a:p>
          <a:p>
            <a:pPr indent="-304165" lvl="0" marL="457200" rtl="0" algn="l">
              <a:spcBef>
                <a:spcPts val="0"/>
              </a:spcBef>
              <a:spcAft>
                <a:spcPts val="0"/>
              </a:spcAft>
              <a:buClr>
                <a:schemeClr val="dk2"/>
              </a:buClr>
              <a:buSzPct val="100000"/>
              <a:buChar char="❏"/>
            </a:pPr>
            <a:r>
              <a:rPr lang="en-GB"/>
              <a:t>Helen*</a:t>
            </a:r>
            <a:endParaRPr/>
          </a:p>
          <a:p>
            <a:pPr indent="-293369" lvl="1" marL="914400" rtl="0" algn="l">
              <a:spcBef>
                <a:spcPts val="0"/>
              </a:spcBef>
              <a:spcAft>
                <a:spcPts val="0"/>
              </a:spcAft>
              <a:buClr>
                <a:schemeClr val="dk2"/>
              </a:buClr>
              <a:buSzPct val="100000"/>
              <a:buChar char="❏"/>
            </a:pPr>
            <a:r>
              <a:rPr lang="en-GB"/>
              <a:t>Deeplab</a:t>
            </a:r>
            <a:endParaRPr/>
          </a:p>
          <a:p>
            <a:pPr indent="-293369" lvl="1" marL="914400" rtl="0" algn="l">
              <a:spcBef>
                <a:spcPts val="0"/>
              </a:spcBef>
              <a:spcAft>
                <a:spcPts val="0"/>
              </a:spcAft>
              <a:buClr>
                <a:schemeClr val="dk2"/>
              </a:buClr>
              <a:buSzPct val="100000"/>
              <a:buChar char="❏"/>
            </a:pPr>
            <a:r>
              <a:rPr lang="en-GB"/>
              <a:t>Unet</a:t>
            </a:r>
            <a:endParaRPr/>
          </a:p>
          <a:p>
            <a:pPr indent="-293369" lvl="1" marL="914400" rtl="0" algn="l">
              <a:spcBef>
                <a:spcPts val="0"/>
              </a:spcBef>
              <a:spcAft>
                <a:spcPts val="0"/>
              </a:spcAft>
              <a:buClr>
                <a:schemeClr val="dk2"/>
              </a:buClr>
              <a:buSzPct val="100000"/>
              <a:buChar char="❏"/>
            </a:pPr>
            <a:r>
              <a:rPr lang="en-GB"/>
              <a:t>FCN</a:t>
            </a:r>
            <a:endParaRPr/>
          </a:p>
          <a:p>
            <a:pPr indent="-293369" lvl="1" marL="914400" rtl="0" algn="l">
              <a:spcBef>
                <a:spcPts val="0"/>
              </a:spcBef>
              <a:spcAft>
                <a:spcPts val="0"/>
              </a:spcAft>
              <a:buClr>
                <a:schemeClr val="dk2"/>
              </a:buClr>
              <a:buSzPct val="100000"/>
              <a:buChar char="❏"/>
            </a:pPr>
            <a:r>
              <a:rPr lang="en-GB"/>
              <a:t>MOBILE</a:t>
            </a:r>
            <a:endParaRPr/>
          </a:p>
          <a:p>
            <a:pPr indent="-304165" lvl="0" marL="457200" rtl="0" algn="l">
              <a:spcBef>
                <a:spcPts val="0"/>
              </a:spcBef>
              <a:spcAft>
                <a:spcPts val="0"/>
              </a:spcAft>
              <a:buClr>
                <a:schemeClr val="dk2"/>
              </a:buClr>
              <a:buSzPct val="100000"/>
              <a:buChar char="❏"/>
            </a:pPr>
            <a:r>
              <a:rPr lang="en-GB"/>
              <a:t>LaPa</a:t>
            </a:r>
            <a:endParaRPr/>
          </a:p>
          <a:p>
            <a:pPr indent="-293369" lvl="1" marL="914400" rtl="0" algn="l">
              <a:spcBef>
                <a:spcPts val="0"/>
              </a:spcBef>
              <a:spcAft>
                <a:spcPts val="0"/>
              </a:spcAft>
              <a:buClr>
                <a:schemeClr val="dk2"/>
              </a:buClr>
              <a:buSzPct val="100000"/>
              <a:buChar char="❏"/>
            </a:pPr>
            <a:r>
              <a:rPr lang="en-GB"/>
              <a:t>Deeplab</a:t>
            </a:r>
            <a:endParaRPr/>
          </a:p>
          <a:p>
            <a:pPr indent="-293369" lvl="1" marL="914400" rtl="0" algn="l">
              <a:spcBef>
                <a:spcPts val="0"/>
              </a:spcBef>
              <a:spcAft>
                <a:spcPts val="0"/>
              </a:spcAft>
              <a:buClr>
                <a:schemeClr val="dk2"/>
              </a:buClr>
              <a:buSzPct val="100000"/>
              <a:buChar char="❏"/>
            </a:pPr>
            <a:r>
              <a:rPr lang="en-GB"/>
              <a:t>Unet</a:t>
            </a:r>
            <a:endParaRPr/>
          </a:p>
          <a:p>
            <a:pPr indent="-293369" lvl="1" marL="914400" rtl="0" algn="l">
              <a:spcBef>
                <a:spcPts val="0"/>
              </a:spcBef>
              <a:spcAft>
                <a:spcPts val="0"/>
              </a:spcAft>
              <a:buClr>
                <a:schemeClr val="dk2"/>
              </a:buClr>
              <a:buSzPct val="100000"/>
              <a:buChar char="❏"/>
            </a:pPr>
            <a:r>
              <a:rPr lang="en-GB"/>
              <a:t>FCN</a:t>
            </a:r>
            <a:endParaRPr/>
          </a:p>
          <a:p>
            <a:pPr indent="-293369" lvl="1" marL="914400" rtl="0" algn="l">
              <a:spcBef>
                <a:spcPts val="0"/>
              </a:spcBef>
              <a:spcAft>
                <a:spcPts val="0"/>
              </a:spcAft>
              <a:buClr>
                <a:schemeClr val="dk2"/>
              </a:buClr>
              <a:buSzPct val="100000"/>
              <a:buChar char="❏"/>
            </a:pPr>
            <a:r>
              <a:rPr lang="en-GB"/>
              <a:t>MOBILE</a:t>
            </a:r>
            <a:endParaRPr/>
          </a:p>
          <a:p>
            <a:pPr indent="-304165" lvl="0" marL="457200" rtl="0" algn="l">
              <a:spcBef>
                <a:spcPts val="0"/>
              </a:spcBef>
              <a:spcAft>
                <a:spcPts val="0"/>
              </a:spcAft>
              <a:buClr>
                <a:schemeClr val="dk2"/>
              </a:buClr>
              <a:buSzPct val="100000"/>
              <a:buChar char="❏"/>
            </a:pPr>
            <a:r>
              <a:rPr lang="en-GB"/>
              <a:t>Domain-Mixed</a:t>
            </a:r>
            <a:endParaRPr/>
          </a:p>
          <a:p>
            <a:pPr indent="-293369" lvl="1" marL="914400" rtl="0" algn="l">
              <a:spcBef>
                <a:spcPts val="0"/>
              </a:spcBef>
              <a:spcAft>
                <a:spcPts val="0"/>
              </a:spcAft>
              <a:buClr>
                <a:schemeClr val="dk2"/>
              </a:buClr>
              <a:buSzPct val="100000"/>
              <a:buChar char="❏"/>
            </a:pPr>
            <a:r>
              <a:rPr lang="en-GB"/>
              <a:t>Deeplab</a:t>
            </a:r>
            <a:endParaRPr/>
          </a:p>
          <a:p>
            <a:pPr indent="-293369" lvl="1" marL="914400" rtl="0" algn="l">
              <a:spcBef>
                <a:spcPts val="0"/>
              </a:spcBef>
              <a:spcAft>
                <a:spcPts val="0"/>
              </a:spcAft>
              <a:buClr>
                <a:schemeClr val="dk2"/>
              </a:buClr>
              <a:buSzPct val="100000"/>
              <a:buChar char="❏"/>
            </a:pPr>
            <a:r>
              <a:rPr lang="en-GB"/>
              <a:t>Unet</a:t>
            </a:r>
            <a:endParaRPr/>
          </a:p>
          <a:p>
            <a:pPr indent="-293369" lvl="1" marL="914400" rtl="0" algn="l">
              <a:spcBef>
                <a:spcPts val="0"/>
              </a:spcBef>
              <a:spcAft>
                <a:spcPts val="0"/>
              </a:spcAft>
              <a:buClr>
                <a:schemeClr val="dk2"/>
              </a:buClr>
              <a:buSzPct val="100000"/>
              <a:buChar char="❏"/>
            </a:pPr>
            <a:r>
              <a:rPr lang="en-GB"/>
              <a:t>FCN</a:t>
            </a:r>
            <a:endParaRPr/>
          </a:p>
          <a:p>
            <a:pPr indent="-293369" lvl="1" marL="914400" rtl="0" algn="l">
              <a:spcBef>
                <a:spcPts val="0"/>
              </a:spcBef>
              <a:spcAft>
                <a:spcPts val="0"/>
              </a:spcAft>
              <a:buClr>
                <a:schemeClr val="dk2"/>
              </a:buClr>
              <a:buSzPct val="100000"/>
              <a:buChar char="❏"/>
            </a:pPr>
            <a:r>
              <a:rPr lang="en-GB"/>
              <a:t>MOBILE</a:t>
            </a:r>
            <a:endParaRPr>
              <a:solidFill>
                <a:srgbClr val="000000"/>
              </a:solidFill>
            </a:endParaRPr>
          </a:p>
          <a:p>
            <a:pPr indent="0" lvl="0" marL="0" rtl="0" algn="l">
              <a:spcBef>
                <a:spcPts val="1200"/>
              </a:spcBef>
              <a:spcAft>
                <a:spcPts val="1200"/>
              </a:spcAft>
              <a:buNone/>
            </a:pPr>
            <a:r>
              <a:t/>
            </a:r>
            <a:endParaRPr/>
          </a:p>
        </p:txBody>
      </p:sp>
      <p:sp>
        <p:nvSpPr>
          <p:cNvPr id="199" name="Google Shape;199;p27"/>
          <p:cNvSpPr/>
          <p:nvPr/>
        </p:nvSpPr>
        <p:spPr>
          <a:xfrm>
            <a:off x="916050" y="16865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7"/>
          <p:cNvSpPr/>
          <p:nvPr/>
        </p:nvSpPr>
        <p:spPr>
          <a:xfrm>
            <a:off x="916050" y="18643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7"/>
          <p:cNvSpPr txBox="1"/>
          <p:nvPr>
            <p:ph idx="2" type="body"/>
          </p:nvPr>
        </p:nvSpPr>
        <p:spPr>
          <a:xfrm>
            <a:off x="3119225" y="1062650"/>
            <a:ext cx="3999900" cy="4028400"/>
          </a:xfrm>
          <a:prstGeom prst="rect">
            <a:avLst/>
          </a:prstGeom>
        </p:spPr>
        <p:txBody>
          <a:bodyPr anchorCtr="0" anchor="t" bIns="91425" lIns="91425" spcFirstLastPara="1" rIns="91425" wrap="square" tIns="91425">
            <a:normAutofit fontScale="85000" lnSpcReduction="20000"/>
          </a:bodyPr>
          <a:lstStyle/>
          <a:p>
            <a:pPr indent="0" lvl="0" marL="457200" rtl="0" algn="l">
              <a:lnSpc>
                <a:spcPct val="100000"/>
              </a:lnSpc>
              <a:spcBef>
                <a:spcPts val="0"/>
              </a:spcBef>
              <a:spcAft>
                <a:spcPts val="0"/>
              </a:spcAft>
              <a:buNone/>
            </a:pPr>
            <a:r>
              <a:rPr b="1" lang="en-GB">
                <a:solidFill>
                  <a:srgbClr val="000000"/>
                </a:solidFill>
              </a:rPr>
              <a:t>Label Adapter</a:t>
            </a:r>
            <a:endParaRPr b="1">
              <a:solidFill>
                <a:srgbClr val="000000"/>
              </a:solidFill>
            </a:endParaRPr>
          </a:p>
          <a:p>
            <a:pPr indent="0" lvl="0" marL="457200" rtl="0" algn="l">
              <a:lnSpc>
                <a:spcPct val="100000"/>
              </a:lnSpc>
              <a:spcBef>
                <a:spcPts val="0"/>
              </a:spcBef>
              <a:spcAft>
                <a:spcPts val="0"/>
              </a:spcAft>
              <a:buNone/>
            </a:pPr>
            <a:r>
              <a:t/>
            </a:r>
            <a:endParaRPr>
              <a:solidFill>
                <a:srgbClr val="000000"/>
              </a:solidFill>
            </a:endParaRPr>
          </a:p>
          <a:p>
            <a:pPr indent="-304165" lvl="0" marL="457200" rtl="0" algn="l">
              <a:spcBef>
                <a:spcPts val="0"/>
              </a:spcBef>
              <a:spcAft>
                <a:spcPts val="0"/>
              </a:spcAft>
              <a:buClr>
                <a:schemeClr val="dk2"/>
              </a:buClr>
              <a:buSzPct val="100000"/>
              <a:buChar char="❏"/>
            </a:pPr>
            <a:r>
              <a:rPr lang="en-GB"/>
              <a:t>Wood et al</a:t>
            </a:r>
            <a:endParaRPr/>
          </a:p>
          <a:p>
            <a:pPr indent="-293369" lvl="1" marL="914400" rtl="0" algn="l">
              <a:spcBef>
                <a:spcPts val="0"/>
              </a:spcBef>
              <a:spcAft>
                <a:spcPts val="0"/>
              </a:spcAft>
              <a:buClr>
                <a:schemeClr val="dk2"/>
              </a:buClr>
              <a:buSzPct val="100000"/>
              <a:buChar char="❏"/>
            </a:pPr>
            <a:r>
              <a:rPr lang="en-GB"/>
              <a:t>Deep lab  </a:t>
            </a:r>
            <a:endParaRPr/>
          </a:p>
          <a:p>
            <a:pPr indent="-293369" lvl="1" marL="914400" rtl="0" algn="l">
              <a:spcBef>
                <a:spcPts val="0"/>
              </a:spcBef>
              <a:spcAft>
                <a:spcPts val="0"/>
              </a:spcAft>
              <a:buClr>
                <a:schemeClr val="dk2"/>
              </a:buClr>
              <a:buSzPct val="100000"/>
              <a:buChar char="❏"/>
            </a:pPr>
            <a:r>
              <a:rPr lang="en-GB"/>
              <a:t>Unet</a:t>
            </a:r>
            <a:endParaRPr/>
          </a:p>
          <a:p>
            <a:pPr indent="-293369" lvl="1" marL="914400" rtl="0" algn="l">
              <a:spcBef>
                <a:spcPts val="0"/>
              </a:spcBef>
              <a:spcAft>
                <a:spcPts val="0"/>
              </a:spcAft>
              <a:buClr>
                <a:schemeClr val="dk2"/>
              </a:buClr>
              <a:buSzPct val="100000"/>
              <a:buChar char="❏"/>
            </a:pPr>
            <a:r>
              <a:rPr lang="en-GB"/>
              <a:t>FCN</a:t>
            </a:r>
            <a:endParaRPr/>
          </a:p>
          <a:p>
            <a:pPr indent="-293369" lvl="1" marL="914400" rtl="0" algn="l">
              <a:spcBef>
                <a:spcPts val="0"/>
              </a:spcBef>
              <a:spcAft>
                <a:spcPts val="0"/>
              </a:spcAft>
              <a:buClr>
                <a:schemeClr val="dk2"/>
              </a:buClr>
              <a:buSzPct val="100000"/>
              <a:buChar char="❏"/>
            </a:pPr>
            <a:r>
              <a:rPr lang="en-GB"/>
              <a:t>MOBILE</a:t>
            </a:r>
            <a:endParaRPr/>
          </a:p>
          <a:p>
            <a:pPr indent="-304165" lvl="0" marL="457200" rtl="0" algn="l">
              <a:spcBef>
                <a:spcPts val="0"/>
              </a:spcBef>
              <a:spcAft>
                <a:spcPts val="0"/>
              </a:spcAft>
              <a:buClr>
                <a:schemeClr val="dk2"/>
              </a:buClr>
              <a:buSzPct val="100000"/>
              <a:buChar char="❏"/>
            </a:pPr>
            <a:r>
              <a:rPr lang="en-GB"/>
              <a:t>Helen*</a:t>
            </a:r>
            <a:endParaRPr/>
          </a:p>
          <a:p>
            <a:pPr indent="-293369" lvl="1" marL="914400" rtl="0" algn="l">
              <a:spcBef>
                <a:spcPts val="0"/>
              </a:spcBef>
              <a:spcAft>
                <a:spcPts val="0"/>
              </a:spcAft>
              <a:buClr>
                <a:schemeClr val="dk2"/>
              </a:buClr>
              <a:buSzPct val="100000"/>
              <a:buChar char="❏"/>
            </a:pPr>
            <a:r>
              <a:rPr lang="en-GB"/>
              <a:t>Deeplab</a:t>
            </a:r>
            <a:endParaRPr/>
          </a:p>
          <a:p>
            <a:pPr indent="-293369" lvl="1" marL="914400" rtl="0" algn="l">
              <a:spcBef>
                <a:spcPts val="0"/>
              </a:spcBef>
              <a:spcAft>
                <a:spcPts val="0"/>
              </a:spcAft>
              <a:buClr>
                <a:schemeClr val="dk2"/>
              </a:buClr>
              <a:buSzPct val="100000"/>
              <a:buChar char="❏"/>
            </a:pPr>
            <a:r>
              <a:rPr lang="en-GB"/>
              <a:t>Unet</a:t>
            </a:r>
            <a:endParaRPr/>
          </a:p>
          <a:p>
            <a:pPr indent="-293369" lvl="1" marL="914400" rtl="0" algn="l">
              <a:spcBef>
                <a:spcPts val="0"/>
              </a:spcBef>
              <a:spcAft>
                <a:spcPts val="0"/>
              </a:spcAft>
              <a:buClr>
                <a:schemeClr val="dk2"/>
              </a:buClr>
              <a:buSzPct val="100000"/>
              <a:buChar char="❏"/>
            </a:pPr>
            <a:r>
              <a:rPr lang="en-GB"/>
              <a:t>FCN</a:t>
            </a:r>
            <a:endParaRPr/>
          </a:p>
          <a:p>
            <a:pPr indent="-293369" lvl="1" marL="914400" rtl="0" algn="l">
              <a:spcBef>
                <a:spcPts val="0"/>
              </a:spcBef>
              <a:spcAft>
                <a:spcPts val="0"/>
              </a:spcAft>
              <a:buClr>
                <a:schemeClr val="dk2"/>
              </a:buClr>
              <a:buSzPct val="100000"/>
              <a:buChar char="❏"/>
            </a:pPr>
            <a:r>
              <a:rPr lang="en-GB"/>
              <a:t>MOBILE</a:t>
            </a:r>
            <a:endParaRPr/>
          </a:p>
          <a:p>
            <a:pPr indent="-304165" lvl="0" marL="457200" rtl="0" algn="l">
              <a:spcBef>
                <a:spcPts val="0"/>
              </a:spcBef>
              <a:spcAft>
                <a:spcPts val="0"/>
              </a:spcAft>
              <a:buClr>
                <a:schemeClr val="dk2"/>
              </a:buClr>
              <a:buSzPct val="100000"/>
              <a:buChar char="❏"/>
            </a:pPr>
            <a:r>
              <a:rPr lang="en-GB"/>
              <a:t>LaPa</a:t>
            </a:r>
            <a:endParaRPr/>
          </a:p>
          <a:p>
            <a:pPr indent="-293369" lvl="1" marL="914400" rtl="0" algn="l">
              <a:spcBef>
                <a:spcPts val="0"/>
              </a:spcBef>
              <a:spcAft>
                <a:spcPts val="0"/>
              </a:spcAft>
              <a:buClr>
                <a:schemeClr val="dk2"/>
              </a:buClr>
              <a:buSzPct val="100000"/>
              <a:buChar char="❏"/>
            </a:pPr>
            <a:r>
              <a:rPr lang="en-GB"/>
              <a:t>Deeplab</a:t>
            </a:r>
            <a:endParaRPr/>
          </a:p>
          <a:p>
            <a:pPr indent="-293369" lvl="1" marL="914400" rtl="0" algn="l">
              <a:spcBef>
                <a:spcPts val="0"/>
              </a:spcBef>
              <a:spcAft>
                <a:spcPts val="0"/>
              </a:spcAft>
              <a:buClr>
                <a:schemeClr val="dk2"/>
              </a:buClr>
              <a:buSzPct val="100000"/>
              <a:buChar char="❏"/>
            </a:pPr>
            <a:r>
              <a:rPr lang="en-GB"/>
              <a:t>Unet</a:t>
            </a:r>
            <a:endParaRPr/>
          </a:p>
          <a:p>
            <a:pPr indent="-293369" lvl="1" marL="914400" rtl="0" algn="l">
              <a:spcBef>
                <a:spcPts val="0"/>
              </a:spcBef>
              <a:spcAft>
                <a:spcPts val="0"/>
              </a:spcAft>
              <a:buClr>
                <a:schemeClr val="dk2"/>
              </a:buClr>
              <a:buSzPct val="100000"/>
              <a:buChar char="❏"/>
            </a:pPr>
            <a:r>
              <a:rPr lang="en-GB"/>
              <a:t>FCN</a:t>
            </a:r>
            <a:endParaRPr/>
          </a:p>
          <a:p>
            <a:pPr indent="-293369" lvl="1" marL="914400" rtl="0" algn="l">
              <a:spcBef>
                <a:spcPts val="0"/>
              </a:spcBef>
              <a:spcAft>
                <a:spcPts val="0"/>
              </a:spcAft>
              <a:buClr>
                <a:schemeClr val="dk2"/>
              </a:buClr>
              <a:buSzPct val="100000"/>
              <a:buChar char="❏"/>
            </a:pPr>
            <a:r>
              <a:rPr lang="en-GB"/>
              <a:t>MOBILE</a:t>
            </a:r>
            <a:endParaRPr/>
          </a:p>
          <a:p>
            <a:pPr indent="-304165" lvl="0" marL="457200" rtl="0" algn="l">
              <a:spcBef>
                <a:spcPts val="0"/>
              </a:spcBef>
              <a:spcAft>
                <a:spcPts val="0"/>
              </a:spcAft>
              <a:buClr>
                <a:schemeClr val="dk2"/>
              </a:buClr>
              <a:buSzPct val="100000"/>
              <a:buChar char="❏"/>
            </a:pPr>
            <a:r>
              <a:rPr lang="en-GB"/>
              <a:t>Domain-Mixed </a:t>
            </a:r>
            <a:endParaRPr/>
          </a:p>
          <a:p>
            <a:pPr indent="-293369" lvl="1" marL="914400" rtl="0" algn="l">
              <a:spcBef>
                <a:spcPts val="0"/>
              </a:spcBef>
              <a:spcAft>
                <a:spcPts val="0"/>
              </a:spcAft>
              <a:buClr>
                <a:schemeClr val="dk2"/>
              </a:buClr>
              <a:buSzPct val="100000"/>
              <a:buChar char="❏"/>
            </a:pPr>
            <a:r>
              <a:rPr lang="en-GB"/>
              <a:t>Deeplab</a:t>
            </a:r>
            <a:endParaRPr/>
          </a:p>
          <a:p>
            <a:pPr indent="-293369" lvl="1" marL="914400" rtl="0" algn="l">
              <a:spcBef>
                <a:spcPts val="0"/>
              </a:spcBef>
              <a:spcAft>
                <a:spcPts val="0"/>
              </a:spcAft>
              <a:buClr>
                <a:schemeClr val="dk2"/>
              </a:buClr>
              <a:buSzPct val="100000"/>
              <a:buChar char="❏"/>
            </a:pPr>
            <a:r>
              <a:rPr lang="en-GB"/>
              <a:t>Unet</a:t>
            </a:r>
            <a:endParaRPr/>
          </a:p>
          <a:p>
            <a:pPr indent="-293369" lvl="1" marL="914400" rtl="0" algn="l">
              <a:spcBef>
                <a:spcPts val="0"/>
              </a:spcBef>
              <a:spcAft>
                <a:spcPts val="0"/>
              </a:spcAft>
              <a:buClr>
                <a:schemeClr val="dk2"/>
              </a:buClr>
              <a:buSzPct val="100000"/>
              <a:buChar char="❏"/>
            </a:pPr>
            <a:r>
              <a:rPr lang="en-GB"/>
              <a:t>FCN</a:t>
            </a:r>
            <a:endParaRPr/>
          </a:p>
          <a:p>
            <a:pPr indent="-293369" lvl="1" marL="914400" rtl="0" algn="l">
              <a:spcBef>
                <a:spcPts val="0"/>
              </a:spcBef>
              <a:spcAft>
                <a:spcPts val="0"/>
              </a:spcAft>
              <a:buClr>
                <a:schemeClr val="dk2"/>
              </a:buClr>
              <a:buSzPct val="100000"/>
              <a:buChar char="❏"/>
            </a:pPr>
            <a:r>
              <a:rPr lang="en-GB"/>
              <a:t>MOBILE</a:t>
            </a:r>
            <a:endParaRPr>
              <a:solidFill>
                <a:srgbClr val="000000"/>
              </a:solidFill>
            </a:endParaRPr>
          </a:p>
          <a:p>
            <a:pPr indent="0" lvl="0" marL="0" rtl="0" algn="l">
              <a:spcBef>
                <a:spcPts val="1200"/>
              </a:spcBef>
              <a:spcAft>
                <a:spcPts val="1200"/>
              </a:spcAft>
              <a:buNone/>
            </a:pPr>
            <a:r>
              <a:t/>
            </a:r>
            <a:endParaRPr/>
          </a:p>
        </p:txBody>
      </p:sp>
      <p:sp>
        <p:nvSpPr>
          <p:cNvPr id="202" name="Google Shape;202;p27"/>
          <p:cNvSpPr/>
          <p:nvPr/>
        </p:nvSpPr>
        <p:spPr>
          <a:xfrm>
            <a:off x="913900" y="245190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911750" y="25717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3751950" y="15861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3751950" y="17385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3751950" y="23493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3751950" y="24818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p:nvPr/>
        </p:nvSpPr>
        <p:spPr>
          <a:xfrm>
            <a:off x="916050" y="32029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p:nvPr/>
        </p:nvSpPr>
        <p:spPr>
          <a:xfrm>
            <a:off x="916050" y="33354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7"/>
          <p:cNvSpPr/>
          <p:nvPr/>
        </p:nvSpPr>
        <p:spPr>
          <a:xfrm>
            <a:off x="3718800" y="31125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7"/>
          <p:cNvSpPr/>
          <p:nvPr/>
        </p:nvSpPr>
        <p:spPr>
          <a:xfrm>
            <a:off x="3718800" y="32450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7"/>
          <p:cNvSpPr/>
          <p:nvPr/>
        </p:nvSpPr>
        <p:spPr>
          <a:xfrm>
            <a:off x="911750" y="3995175"/>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7"/>
          <p:cNvSpPr/>
          <p:nvPr/>
        </p:nvSpPr>
        <p:spPr>
          <a:xfrm>
            <a:off x="3718800" y="38757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7"/>
          <p:cNvSpPr/>
          <p:nvPr/>
        </p:nvSpPr>
        <p:spPr>
          <a:xfrm>
            <a:off x="6497875" y="15099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7"/>
          <p:cNvSpPr/>
          <p:nvPr/>
        </p:nvSpPr>
        <p:spPr>
          <a:xfrm>
            <a:off x="6497875" y="16623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7"/>
          <p:cNvSpPr/>
          <p:nvPr/>
        </p:nvSpPr>
        <p:spPr>
          <a:xfrm>
            <a:off x="6497875" y="22731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p:nvPr/>
        </p:nvSpPr>
        <p:spPr>
          <a:xfrm>
            <a:off x="6497875" y="24255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6521550" y="30363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a:off x="6521550" y="31887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6497875" y="36471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6497875" y="37995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7"/>
          <p:cNvSpPr/>
          <p:nvPr/>
        </p:nvSpPr>
        <p:spPr>
          <a:xfrm>
            <a:off x="911750" y="4170050"/>
            <a:ext cx="209700" cy="239700"/>
          </a:xfrm>
          <a:prstGeom prst="mathMultiply">
            <a:avLst>
              <a:gd fmla="val 23520" name="adj1"/>
            </a:avLst>
          </a:prstGeom>
          <a:solidFill>
            <a:schemeClr val="lt2"/>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356625" y="48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Transfer Learning </a:t>
            </a:r>
            <a:r>
              <a:rPr lang="en-GB"/>
              <a:t>Results</a:t>
            </a:r>
            <a:endParaRPr/>
          </a:p>
        </p:txBody>
      </p:sp>
      <p:graphicFrame>
        <p:nvGraphicFramePr>
          <p:cNvPr id="228" name="Google Shape;228;p28"/>
          <p:cNvGraphicFramePr/>
          <p:nvPr/>
        </p:nvGraphicFramePr>
        <p:xfrm>
          <a:off x="356625" y="1338500"/>
          <a:ext cx="3000000" cy="3000000"/>
        </p:xfrm>
        <a:graphic>
          <a:graphicData uri="http://schemas.openxmlformats.org/drawingml/2006/table">
            <a:tbl>
              <a:tblPr>
                <a:noFill/>
                <a:tableStyleId>{8B1864AB-116F-46D1-8C3A-BFEE034B46C2}</a:tableStyleId>
              </a:tblPr>
              <a:tblGrid>
                <a:gridCol w="873700"/>
                <a:gridCol w="873700"/>
              </a:tblGrid>
              <a:tr h="410950">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iBugMask IoU</a:t>
                      </a:r>
                      <a:endParaRPr sz="800"/>
                    </a:p>
                  </a:txBody>
                  <a:tcPr marT="91425" marB="91425" marR="91425" marL="91425"/>
                </a:tc>
              </a:tr>
              <a:tr h="410950">
                <a:tc>
                  <a:txBody>
                    <a:bodyPr/>
                    <a:lstStyle/>
                    <a:p>
                      <a:pPr indent="0" lvl="0" marL="0" rtl="0" algn="l">
                        <a:spcBef>
                          <a:spcPts val="0"/>
                        </a:spcBef>
                        <a:spcAft>
                          <a:spcPts val="0"/>
                        </a:spcAft>
                        <a:buNone/>
                      </a:pPr>
                      <a:r>
                        <a:rPr lang="en-GB" sz="800"/>
                        <a:t>DeepLabV3+</a:t>
                      </a:r>
                      <a:endParaRPr sz="800"/>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0.06605199449793533</a:t>
                      </a:r>
                      <a:endParaRPr sz="800"/>
                    </a:p>
                  </a:txBody>
                  <a:tcPr marT="91425" marB="91425" marR="91425" marL="91425"/>
                </a:tc>
              </a:tr>
              <a:tr h="410950">
                <a:tc>
                  <a:txBody>
                    <a:bodyPr/>
                    <a:lstStyle/>
                    <a:p>
                      <a:pPr indent="0" lvl="0" marL="0" rtl="0" algn="l">
                        <a:spcBef>
                          <a:spcPts val="0"/>
                        </a:spcBef>
                        <a:spcAft>
                          <a:spcPts val="0"/>
                        </a:spcAft>
                        <a:buNone/>
                      </a:pPr>
                      <a:r>
                        <a:rPr lang="en-GB" sz="800"/>
                        <a:t>Unet</a:t>
                      </a:r>
                      <a:endParaRPr sz="800"/>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0.06802583024468836</a:t>
                      </a:r>
                      <a:endParaRPr sz="800"/>
                    </a:p>
                  </a:txBody>
                  <a:tcPr marT="91425" marB="91425" marR="91425" marL="91425"/>
                </a:tc>
              </a:tr>
              <a:tr h="410950">
                <a:tc>
                  <a:txBody>
                    <a:bodyPr/>
                    <a:lstStyle/>
                    <a:p>
                      <a:pPr indent="0" lvl="0" marL="0" rtl="0" algn="l">
                        <a:spcBef>
                          <a:spcPts val="0"/>
                        </a:spcBef>
                        <a:spcAft>
                          <a:spcPts val="0"/>
                        </a:spcAft>
                        <a:buNone/>
                      </a:pPr>
                      <a:r>
                        <a:rPr lang="en-GB" sz="800"/>
                        <a:t>FCN</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410950">
                <a:tc>
                  <a:txBody>
                    <a:bodyPr/>
                    <a:lstStyle/>
                    <a:p>
                      <a:pPr indent="0" lvl="0" marL="0" rtl="0" algn="l">
                        <a:spcBef>
                          <a:spcPts val="0"/>
                        </a:spcBef>
                        <a:spcAft>
                          <a:spcPts val="0"/>
                        </a:spcAft>
                        <a:buNone/>
                      </a:pPr>
                      <a:r>
                        <a:rPr lang="en-GB" sz="800"/>
                        <a:t>Mobile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229" name="Google Shape;229;p28"/>
          <p:cNvGraphicFramePr/>
          <p:nvPr/>
        </p:nvGraphicFramePr>
        <p:xfrm>
          <a:off x="2323500" y="1338500"/>
          <a:ext cx="3000000" cy="3000000"/>
        </p:xfrm>
        <a:graphic>
          <a:graphicData uri="http://schemas.openxmlformats.org/drawingml/2006/table">
            <a:tbl>
              <a:tblPr>
                <a:noFill/>
                <a:tableStyleId>{8B1864AB-116F-46D1-8C3A-BFEE034B46C2}</a:tableStyleId>
              </a:tblPr>
              <a:tblGrid>
                <a:gridCol w="873700"/>
                <a:gridCol w="873700"/>
              </a:tblGrid>
              <a:tr h="410950">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iBugMask IoU</a:t>
                      </a:r>
                      <a:endParaRPr sz="800"/>
                    </a:p>
                  </a:txBody>
                  <a:tcPr marT="91425" marB="91425" marR="91425" marL="91425"/>
                </a:tc>
              </a:tr>
              <a:tr h="410950">
                <a:tc>
                  <a:txBody>
                    <a:bodyPr/>
                    <a:lstStyle/>
                    <a:p>
                      <a:pPr indent="0" lvl="0" marL="0" rtl="0" algn="l">
                        <a:spcBef>
                          <a:spcPts val="0"/>
                        </a:spcBef>
                        <a:spcAft>
                          <a:spcPts val="0"/>
                        </a:spcAft>
                        <a:buNone/>
                      </a:pPr>
                      <a:r>
                        <a:rPr lang="en-GB" sz="800"/>
                        <a:t>DeepLabV3+</a:t>
                      </a:r>
                      <a:endParaRPr sz="800"/>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0.26385432248935103</a:t>
                      </a:r>
                      <a:endParaRPr sz="800"/>
                    </a:p>
                  </a:txBody>
                  <a:tcPr marT="91425" marB="91425" marR="91425" marL="91425"/>
                </a:tc>
              </a:tr>
              <a:tr h="410950">
                <a:tc>
                  <a:txBody>
                    <a:bodyPr/>
                    <a:lstStyle/>
                    <a:p>
                      <a:pPr indent="0" lvl="0" marL="0" rtl="0" algn="l">
                        <a:spcBef>
                          <a:spcPts val="0"/>
                        </a:spcBef>
                        <a:spcAft>
                          <a:spcPts val="0"/>
                        </a:spcAft>
                        <a:buNone/>
                      </a:pPr>
                      <a:r>
                        <a:rPr lang="en-GB" sz="800"/>
                        <a:t>Unet</a:t>
                      </a:r>
                      <a:endParaRPr sz="800"/>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0.28815688472241163</a:t>
                      </a:r>
                      <a:endParaRPr sz="800"/>
                    </a:p>
                  </a:txBody>
                  <a:tcPr marT="91425" marB="91425" marR="91425" marL="91425"/>
                </a:tc>
              </a:tr>
              <a:tr h="410950">
                <a:tc>
                  <a:txBody>
                    <a:bodyPr/>
                    <a:lstStyle/>
                    <a:p>
                      <a:pPr indent="0" lvl="0" marL="0" rtl="0" algn="l">
                        <a:spcBef>
                          <a:spcPts val="0"/>
                        </a:spcBef>
                        <a:spcAft>
                          <a:spcPts val="0"/>
                        </a:spcAft>
                        <a:buNone/>
                      </a:pPr>
                      <a:r>
                        <a:rPr lang="en-GB" sz="800"/>
                        <a:t>FCN</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410950">
                <a:tc>
                  <a:txBody>
                    <a:bodyPr/>
                    <a:lstStyle/>
                    <a:p>
                      <a:pPr indent="0" lvl="0" marL="0" rtl="0" algn="l">
                        <a:spcBef>
                          <a:spcPts val="0"/>
                        </a:spcBef>
                        <a:spcAft>
                          <a:spcPts val="0"/>
                        </a:spcAft>
                        <a:buNone/>
                      </a:pPr>
                      <a:r>
                        <a:rPr lang="en-GB" sz="800"/>
                        <a:t>Mobile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230" name="Google Shape;230;p28"/>
          <p:cNvGraphicFramePr/>
          <p:nvPr/>
        </p:nvGraphicFramePr>
        <p:xfrm>
          <a:off x="4251625" y="1338550"/>
          <a:ext cx="3000000" cy="3000000"/>
        </p:xfrm>
        <a:graphic>
          <a:graphicData uri="http://schemas.openxmlformats.org/drawingml/2006/table">
            <a:tbl>
              <a:tblPr>
                <a:noFill/>
                <a:tableStyleId>{8B1864AB-116F-46D1-8C3A-BFEE034B46C2}</a:tableStyleId>
              </a:tblPr>
              <a:tblGrid>
                <a:gridCol w="873700"/>
                <a:gridCol w="873700"/>
              </a:tblGrid>
              <a:tr h="418425">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iBugMask IoU</a:t>
                      </a:r>
                      <a:endParaRPr sz="800"/>
                    </a:p>
                  </a:txBody>
                  <a:tcPr marT="91425" marB="91425" marR="91425" marL="91425"/>
                </a:tc>
              </a:tr>
              <a:tr h="418425">
                <a:tc>
                  <a:txBody>
                    <a:bodyPr/>
                    <a:lstStyle/>
                    <a:p>
                      <a:pPr indent="0" lvl="0" marL="0" rtl="0" algn="l">
                        <a:spcBef>
                          <a:spcPts val="0"/>
                        </a:spcBef>
                        <a:spcAft>
                          <a:spcPts val="0"/>
                        </a:spcAft>
                        <a:buNone/>
                      </a:pPr>
                      <a:r>
                        <a:rPr lang="en-GB" sz="800"/>
                        <a:t>DeepLabV3+</a:t>
                      </a:r>
                      <a:endParaRPr sz="800"/>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0.2252277098596096</a:t>
                      </a:r>
                      <a:endParaRPr sz="800"/>
                    </a:p>
                  </a:txBody>
                  <a:tcPr marT="91425" marB="91425" marR="91425" marL="91425"/>
                </a:tc>
              </a:tr>
              <a:tr h="418425">
                <a:tc>
                  <a:txBody>
                    <a:bodyPr/>
                    <a:lstStyle/>
                    <a:p>
                      <a:pPr indent="0" lvl="0" marL="0" rtl="0" algn="l">
                        <a:spcBef>
                          <a:spcPts val="0"/>
                        </a:spcBef>
                        <a:spcAft>
                          <a:spcPts val="0"/>
                        </a:spcAft>
                        <a:buNone/>
                      </a:pPr>
                      <a:r>
                        <a:rPr lang="en-GB" sz="800"/>
                        <a:t>Unet</a:t>
                      </a:r>
                      <a:endParaRPr sz="800"/>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0.24562857300043106</a:t>
                      </a:r>
                      <a:endParaRPr sz="800"/>
                    </a:p>
                  </a:txBody>
                  <a:tcPr marT="91425" marB="91425" marR="91425" marL="91425"/>
                </a:tc>
              </a:tr>
              <a:tr h="418425">
                <a:tc>
                  <a:txBody>
                    <a:bodyPr/>
                    <a:lstStyle/>
                    <a:p>
                      <a:pPr indent="0" lvl="0" marL="0" rtl="0" algn="l">
                        <a:spcBef>
                          <a:spcPts val="0"/>
                        </a:spcBef>
                        <a:spcAft>
                          <a:spcPts val="0"/>
                        </a:spcAft>
                        <a:buNone/>
                      </a:pPr>
                      <a:r>
                        <a:rPr lang="en-GB" sz="800"/>
                        <a:t>FCN</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418425">
                <a:tc>
                  <a:txBody>
                    <a:bodyPr/>
                    <a:lstStyle/>
                    <a:p>
                      <a:pPr indent="0" lvl="0" marL="0" rtl="0" algn="l">
                        <a:spcBef>
                          <a:spcPts val="0"/>
                        </a:spcBef>
                        <a:spcAft>
                          <a:spcPts val="0"/>
                        </a:spcAft>
                        <a:buNone/>
                      </a:pPr>
                      <a:r>
                        <a:rPr lang="en-GB" sz="800"/>
                        <a:t>Mobile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231" name="Google Shape;231;p28"/>
          <p:cNvGraphicFramePr/>
          <p:nvPr/>
        </p:nvGraphicFramePr>
        <p:xfrm>
          <a:off x="6283275" y="1338500"/>
          <a:ext cx="3000000" cy="3000000"/>
        </p:xfrm>
        <a:graphic>
          <a:graphicData uri="http://schemas.openxmlformats.org/drawingml/2006/table">
            <a:tbl>
              <a:tblPr>
                <a:noFill/>
                <a:tableStyleId>{8B1864AB-116F-46D1-8C3A-BFEE034B46C2}</a:tableStyleId>
              </a:tblPr>
              <a:tblGrid>
                <a:gridCol w="873700"/>
                <a:gridCol w="873700"/>
              </a:tblGrid>
              <a:tr h="410950">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iBugMask IoU</a:t>
                      </a:r>
                      <a:endParaRPr sz="800"/>
                    </a:p>
                  </a:txBody>
                  <a:tcPr marT="91425" marB="91425" marR="91425" marL="91425"/>
                </a:tc>
              </a:tr>
              <a:tr h="410950">
                <a:tc>
                  <a:txBody>
                    <a:bodyPr/>
                    <a:lstStyle/>
                    <a:p>
                      <a:pPr indent="0" lvl="0" marL="0" rtl="0" algn="l">
                        <a:spcBef>
                          <a:spcPts val="0"/>
                        </a:spcBef>
                        <a:spcAft>
                          <a:spcPts val="0"/>
                        </a:spcAft>
                        <a:buNone/>
                      </a:pPr>
                      <a:r>
                        <a:rPr lang="en-GB" sz="800"/>
                        <a:t>DeepLabV3+</a:t>
                      </a:r>
                      <a:endParaRPr sz="800"/>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0.22062767716124654</a:t>
                      </a:r>
                      <a:endParaRPr sz="800"/>
                    </a:p>
                  </a:txBody>
                  <a:tcPr marT="91425" marB="91425" marR="91425" marL="91425"/>
                </a:tc>
              </a:tr>
              <a:tr h="410950">
                <a:tc>
                  <a:txBody>
                    <a:bodyPr/>
                    <a:lstStyle/>
                    <a:p>
                      <a:pPr indent="0" lvl="0" marL="0" rtl="0" algn="l">
                        <a:spcBef>
                          <a:spcPts val="0"/>
                        </a:spcBef>
                        <a:spcAft>
                          <a:spcPts val="0"/>
                        </a:spcAft>
                        <a:buNone/>
                      </a:pPr>
                      <a:r>
                        <a:rPr lang="en-GB" sz="800"/>
                        <a:t>Unet</a:t>
                      </a:r>
                      <a:endParaRPr sz="800"/>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0.22062767716124</a:t>
                      </a:r>
                      <a:endParaRPr sz="800"/>
                    </a:p>
                  </a:txBody>
                  <a:tcPr marT="91425" marB="91425" marR="91425" marL="91425"/>
                </a:tc>
              </a:tr>
              <a:tr h="410950">
                <a:tc>
                  <a:txBody>
                    <a:bodyPr/>
                    <a:lstStyle/>
                    <a:p>
                      <a:pPr indent="0" lvl="0" marL="0" rtl="0" algn="l">
                        <a:spcBef>
                          <a:spcPts val="0"/>
                        </a:spcBef>
                        <a:spcAft>
                          <a:spcPts val="0"/>
                        </a:spcAft>
                        <a:buNone/>
                      </a:pPr>
                      <a:r>
                        <a:rPr lang="en-GB" sz="800"/>
                        <a:t>FCN</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410950">
                <a:tc>
                  <a:txBody>
                    <a:bodyPr/>
                    <a:lstStyle/>
                    <a:p>
                      <a:pPr indent="0" lvl="0" marL="0" rtl="0" algn="l">
                        <a:spcBef>
                          <a:spcPts val="0"/>
                        </a:spcBef>
                        <a:spcAft>
                          <a:spcPts val="0"/>
                        </a:spcAft>
                        <a:buNone/>
                      </a:pPr>
                      <a:r>
                        <a:rPr lang="en-GB" sz="800"/>
                        <a:t>Mobile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sp>
        <p:nvSpPr>
          <p:cNvPr id="232" name="Google Shape;232;p28"/>
          <p:cNvSpPr txBox="1"/>
          <p:nvPr/>
        </p:nvSpPr>
        <p:spPr>
          <a:xfrm>
            <a:off x="356625" y="3818325"/>
            <a:ext cx="16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Synth Trained</a:t>
            </a:r>
            <a:endParaRPr/>
          </a:p>
        </p:txBody>
      </p:sp>
      <p:sp>
        <p:nvSpPr>
          <p:cNvPr id="233" name="Google Shape;233;p28"/>
          <p:cNvSpPr txBox="1"/>
          <p:nvPr/>
        </p:nvSpPr>
        <p:spPr>
          <a:xfrm>
            <a:off x="2202475" y="3852975"/>
            <a:ext cx="16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Helen Trained</a:t>
            </a:r>
            <a:endParaRPr/>
          </a:p>
        </p:txBody>
      </p:sp>
      <p:sp>
        <p:nvSpPr>
          <p:cNvPr id="234" name="Google Shape;234;p28"/>
          <p:cNvSpPr txBox="1"/>
          <p:nvPr/>
        </p:nvSpPr>
        <p:spPr>
          <a:xfrm>
            <a:off x="4254188" y="3878225"/>
            <a:ext cx="16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Lapa Trained</a:t>
            </a:r>
            <a:endParaRPr/>
          </a:p>
        </p:txBody>
      </p:sp>
      <p:sp>
        <p:nvSpPr>
          <p:cNvPr id="235" name="Google Shape;235;p28"/>
          <p:cNvSpPr txBox="1"/>
          <p:nvPr/>
        </p:nvSpPr>
        <p:spPr>
          <a:xfrm>
            <a:off x="6388250" y="3818325"/>
            <a:ext cx="16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Mixed Trained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356625" y="489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Label Adapter Results</a:t>
            </a:r>
            <a:endParaRPr/>
          </a:p>
        </p:txBody>
      </p:sp>
      <p:graphicFrame>
        <p:nvGraphicFramePr>
          <p:cNvPr id="241" name="Google Shape;241;p29"/>
          <p:cNvGraphicFramePr/>
          <p:nvPr/>
        </p:nvGraphicFramePr>
        <p:xfrm>
          <a:off x="183213" y="1226200"/>
          <a:ext cx="3000000" cy="3000000"/>
        </p:xfrm>
        <a:graphic>
          <a:graphicData uri="http://schemas.openxmlformats.org/drawingml/2006/table">
            <a:tbl>
              <a:tblPr>
                <a:noFill/>
                <a:tableStyleId>{8B1864AB-116F-46D1-8C3A-BFEE034B46C2}</a:tableStyleId>
              </a:tblPr>
              <a:tblGrid>
                <a:gridCol w="630100"/>
                <a:gridCol w="630100"/>
                <a:gridCol w="623075"/>
              </a:tblGrid>
              <a:tr h="670525">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Valid IoU</a:t>
                      </a:r>
                      <a:endParaRPr sz="800"/>
                    </a:p>
                  </a:txBody>
                  <a:tcPr marT="91425" marB="91425" marR="91425" marL="91425"/>
                </a:tc>
                <a:tc>
                  <a:txBody>
                    <a:bodyPr/>
                    <a:lstStyle/>
                    <a:p>
                      <a:pPr indent="0" lvl="0" marL="0" rtl="0" algn="l">
                        <a:spcBef>
                          <a:spcPts val="0"/>
                        </a:spcBef>
                        <a:spcAft>
                          <a:spcPts val="0"/>
                        </a:spcAft>
                        <a:buNone/>
                      </a:pPr>
                      <a:r>
                        <a:rPr lang="en-GB" sz="800"/>
                        <a:t>Adapter Valid IoU</a:t>
                      </a:r>
                      <a:endParaRPr sz="800"/>
                    </a:p>
                  </a:txBody>
                  <a:tcPr marT="91425" marB="91425" marR="91425" marL="91425"/>
                </a:tc>
              </a:tr>
              <a:tr h="426700">
                <a:tc>
                  <a:txBody>
                    <a:bodyPr/>
                    <a:lstStyle/>
                    <a:p>
                      <a:pPr indent="0" lvl="0" marL="0" rtl="0" algn="l">
                        <a:spcBef>
                          <a:spcPts val="0"/>
                        </a:spcBef>
                        <a:spcAft>
                          <a:spcPts val="0"/>
                        </a:spcAft>
                        <a:buNone/>
                      </a:pPr>
                      <a:r>
                        <a:rPr lang="en-GB" sz="700"/>
                        <a:t>DeepLabV3+</a:t>
                      </a:r>
                      <a:endParaRPr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950">
                          <a:solidFill>
                            <a:srgbClr val="D5D5D5"/>
                          </a:solidFill>
                          <a:highlight>
                            <a:srgbClr val="383838"/>
                          </a:highlight>
                          <a:latin typeface="Roboto"/>
                          <a:ea typeface="Roboto"/>
                          <a:cs typeface="Roboto"/>
                          <a:sym typeface="Roboto"/>
                        </a:rPr>
                        <a:t>0.8472</a:t>
                      </a:r>
                      <a:endParaRPr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950">
                          <a:solidFill>
                            <a:srgbClr val="D5D5D5"/>
                          </a:solidFill>
                          <a:highlight>
                            <a:srgbClr val="383838"/>
                          </a:highlight>
                          <a:latin typeface="Courier New"/>
                          <a:ea typeface="Courier New"/>
                          <a:cs typeface="Courier New"/>
                          <a:sym typeface="Courier New"/>
                        </a:rPr>
                        <a:t>0.8661</a:t>
                      </a:r>
                      <a:endParaRPr sz="300"/>
                    </a:p>
                  </a:txBody>
                  <a:tcPr marT="91425" marB="91425" marR="91425" marL="91425"/>
                </a:tc>
              </a:tr>
              <a:tr h="410950">
                <a:tc>
                  <a:txBody>
                    <a:bodyPr/>
                    <a:lstStyle/>
                    <a:p>
                      <a:pPr indent="0" lvl="0" marL="0" rtl="0" algn="l">
                        <a:spcBef>
                          <a:spcPts val="0"/>
                        </a:spcBef>
                        <a:spcAft>
                          <a:spcPts val="0"/>
                        </a:spcAft>
                        <a:buNone/>
                      </a:pPr>
                      <a:r>
                        <a:rPr lang="en-GB" sz="700"/>
                        <a:t>Unet</a:t>
                      </a:r>
                      <a:endParaRPr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950">
                          <a:solidFill>
                            <a:srgbClr val="D5D5D5"/>
                          </a:solidFill>
                          <a:highlight>
                            <a:srgbClr val="383838"/>
                          </a:highlight>
                          <a:latin typeface="Roboto"/>
                          <a:ea typeface="Roboto"/>
                          <a:cs typeface="Roboto"/>
                          <a:sym typeface="Roboto"/>
                        </a:rPr>
                        <a:t>0.8128</a:t>
                      </a:r>
                      <a:endParaRPr sz="7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650">
                          <a:solidFill>
                            <a:srgbClr val="D5D5D5"/>
                          </a:solidFill>
                          <a:highlight>
                            <a:srgbClr val="383838"/>
                          </a:highlight>
                          <a:latin typeface="Courier New"/>
                          <a:ea typeface="Courier New"/>
                          <a:cs typeface="Courier New"/>
                          <a:sym typeface="Courier New"/>
                        </a:rPr>
                        <a:t>0.</a:t>
                      </a:r>
                      <a:r>
                        <a:rPr lang="en-GB" sz="750">
                          <a:solidFill>
                            <a:srgbClr val="D5D5D5"/>
                          </a:solidFill>
                          <a:highlight>
                            <a:srgbClr val="383838"/>
                          </a:highlight>
                          <a:latin typeface="Roboto"/>
                          <a:ea typeface="Roboto"/>
                          <a:cs typeface="Roboto"/>
                          <a:sym typeface="Roboto"/>
                        </a:rPr>
                        <a:t>8637</a:t>
                      </a:r>
                      <a:endParaRPr sz="700"/>
                    </a:p>
                  </a:txBody>
                  <a:tcPr marT="91425" marB="91425" marR="91425" marL="91425"/>
                </a:tc>
              </a:tr>
              <a:tr h="410950">
                <a:tc>
                  <a:txBody>
                    <a:bodyPr/>
                    <a:lstStyle/>
                    <a:p>
                      <a:pPr indent="0" lvl="0" marL="0" rtl="0" algn="l">
                        <a:spcBef>
                          <a:spcPts val="0"/>
                        </a:spcBef>
                        <a:spcAft>
                          <a:spcPts val="0"/>
                        </a:spcAft>
                        <a:buNone/>
                      </a:pPr>
                      <a:r>
                        <a:rPr lang="en-GB" sz="700"/>
                        <a:t>FCN</a:t>
                      </a:r>
                      <a:endParaRPr sz="700"/>
                    </a:p>
                  </a:txBody>
                  <a:tcPr marT="91425" marB="91425" marR="91425" marL="91425"/>
                </a:tc>
                <a:tc>
                  <a:txBody>
                    <a:bodyPr/>
                    <a:lstStyle/>
                    <a:p>
                      <a:pPr indent="0" lvl="0" marL="0" rtl="0" algn="l">
                        <a:spcBef>
                          <a:spcPts val="0"/>
                        </a:spcBef>
                        <a:spcAft>
                          <a:spcPts val="0"/>
                        </a:spcAft>
                        <a:buNone/>
                      </a:pPr>
                      <a:r>
                        <a:t/>
                      </a:r>
                      <a:endParaRPr sz="700"/>
                    </a:p>
                  </a:txBody>
                  <a:tcPr marT="91425" marB="91425" marR="91425" marL="91425"/>
                </a:tc>
                <a:tc>
                  <a:txBody>
                    <a:bodyPr/>
                    <a:lstStyle/>
                    <a:p>
                      <a:pPr indent="0" lvl="0" marL="0" rtl="0" algn="l">
                        <a:spcBef>
                          <a:spcPts val="0"/>
                        </a:spcBef>
                        <a:spcAft>
                          <a:spcPts val="0"/>
                        </a:spcAft>
                        <a:buNone/>
                      </a:pPr>
                      <a:r>
                        <a:t/>
                      </a:r>
                      <a:endParaRPr sz="700"/>
                    </a:p>
                  </a:txBody>
                  <a:tcPr marT="91425" marB="91425" marR="91425" marL="91425"/>
                </a:tc>
              </a:tr>
              <a:tr h="410950">
                <a:tc>
                  <a:txBody>
                    <a:bodyPr/>
                    <a:lstStyle/>
                    <a:p>
                      <a:pPr indent="0" lvl="0" marL="0" rtl="0" algn="l">
                        <a:spcBef>
                          <a:spcPts val="0"/>
                        </a:spcBef>
                        <a:spcAft>
                          <a:spcPts val="0"/>
                        </a:spcAft>
                        <a:buNone/>
                      </a:pPr>
                      <a:r>
                        <a:rPr lang="en-GB" sz="700"/>
                        <a:t>Mobile</a:t>
                      </a:r>
                      <a:endParaRPr sz="700"/>
                    </a:p>
                  </a:txBody>
                  <a:tcPr marT="91425" marB="91425" marR="91425" marL="91425"/>
                </a:tc>
                <a:tc>
                  <a:txBody>
                    <a:bodyPr/>
                    <a:lstStyle/>
                    <a:p>
                      <a:pPr indent="0" lvl="0" marL="0" rtl="0" algn="l">
                        <a:spcBef>
                          <a:spcPts val="0"/>
                        </a:spcBef>
                        <a:spcAft>
                          <a:spcPts val="0"/>
                        </a:spcAft>
                        <a:buNone/>
                      </a:pPr>
                      <a:r>
                        <a:t/>
                      </a:r>
                      <a:endParaRPr sz="700"/>
                    </a:p>
                  </a:txBody>
                  <a:tcPr marT="91425" marB="91425" marR="91425" marL="91425"/>
                </a:tc>
                <a:tc>
                  <a:txBody>
                    <a:bodyPr/>
                    <a:lstStyle/>
                    <a:p>
                      <a:pPr indent="0" lvl="0" marL="0" rtl="0" algn="l">
                        <a:spcBef>
                          <a:spcPts val="0"/>
                        </a:spcBef>
                        <a:spcAft>
                          <a:spcPts val="0"/>
                        </a:spcAft>
                        <a:buNone/>
                      </a:pPr>
                      <a:r>
                        <a:t/>
                      </a:r>
                      <a:endParaRPr sz="700"/>
                    </a:p>
                  </a:txBody>
                  <a:tcPr marT="91425" marB="91425" marR="91425" marL="91425"/>
                </a:tc>
              </a:tr>
            </a:tbl>
          </a:graphicData>
        </a:graphic>
      </p:graphicFrame>
      <p:sp>
        <p:nvSpPr>
          <p:cNvPr id="242" name="Google Shape;242;p29"/>
          <p:cNvSpPr txBox="1"/>
          <p:nvPr/>
        </p:nvSpPr>
        <p:spPr>
          <a:xfrm>
            <a:off x="456700" y="3556275"/>
            <a:ext cx="16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Synth Trained</a:t>
            </a:r>
            <a:endParaRPr/>
          </a:p>
        </p:txBody>
      </p:sp>
      <p:sp>
        <p:nvSpPr>
          <p:cNvPr id="243" name="Google Shape;243;p29"/>
          <p:cNvSpPr txBox="1"/>
          <p:nvPr/>
        </p:nvSpPr>
        <p:spPr>
          <a:xfrm>
            <a:off x="2239900" y="3603850"/>
            <a:ext cx="16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Helen </a:t>
            </a:r>
            <a:r>
              <a:rPr lang="en-GB"/>
              <a:t>Trained</a:t>
            </a:r>
            <a:endParaRPr/>
          </a:p>
        </p:txBody>
      </p:sp>
      <p:sp>
        <p:nvSpPr>
          <p:cNvPr id="244" name="Google Shape;244;p29"/>
          <p:cNvSpPr txBox="1"/>
          <p:nvPr/>
        </p:nvSpPr>
        <p:spPr>
          <a:xfrm>
            <a:off x="4091825" y="3556275"/>
            <a:ext cx="16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Lapa</a:t>
            </a:r>
            <a:r>
              <a:rPr lang="en-GB"/>
              <a:t> Trained</a:t>
            </a:r>
            <a:endParaRPr/>
          </a:p>
        </p:txBody>
      </p:sp>
      <p:sp>
        <p:nvSpPr>
          <p:cNvPr id="245" name="Google Shape;245;p29"/>
          <p:cNvSpPr txBox="1"/>
          <p:nvPr/>
        </p:nvSpPr>
        <p:spPr>
          <a:xfrm>
            <a:off x="6543300" y="3603850"/>
            <a:ext cx="160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Mixed </a:t>
            </a:r>
            <a:r>
              <a:rPr lang="en-GB"/>
              <a:t>Trained</a:t>
            </a:r>
            <a:endParaRPr/>
          </a:p>
        </p:txBody>
      </p:sp>
      <p:graphicFrame>
        <p:nvGraphicFramePr>
          <p:cNvPr id="246" name="Google Shape;246;p29"/>
          <p:cNvGraphicFramePr/>
          <p:nvPr/>
        </p:nvGraphicFramePr>
        <p:xfrm>
          <a:off x="2164413" y="1226200"/>
          <a:ext cx="3000000" cy="3000000"/>
        </p:xfrm>
        <a:graphic>
          <a:graphicData uri="http://schemas.openxmlformats.org/drawingml/2006/table">
            <a:tbl>
              <a:tblPr>
                <a:noFill/>
                <a:tableStyleId>{8B1864AB-116F-46D1-8C3A-BFEE034B46C2}</a:tableStyleId>
              </a:tblPr>
              <a:tblGrid>
                <a:gridCol w="630100"/>
                <a:gridCol w="630100"/>
                <a:gridCol w="623075"/>
              </a:tblGrid>
              <a:tr h="670525">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Valid IoU</a:t>
                      </a:r>
                      <a:endParaRPr sz="800"/>
                    </a:p>
                  </a:txBody>
                  <a:tcPr marT="91425" marB="91425" marR="91425" marL="91425"/>
                </a:tc>
                <a:tc>
                  <a:txBody>
                    <a:bodyPr/>
                    <a:lstStyle/>
                    <a:p>
                      <a:pPr indent="0" lvl="0" marL="0" rtl="0" algn="l">
                        <a:spcBef>
                          <a:spcPts val="0"/>
                        </a:spcBef>
                        <a:spcAft>
                          <a:spcPts val="0"/>
                        </a:spcAft>
                        <a:buNone/>
                      </a:pPr>
                      <a:r>
                        <a:rPr lang="en-GB" sz="800"/>
                        <a:t>Adapter Valid IoU</a:t>
                      </a:r>
                      <a:endParaRPr sz="800"/>
                    </a:p>
                  </a:txBody>
                  <a:tcPr marT="91425" marB="91425" marR="91425" marL="91425"/>
                </a:tc>
              </a:tr>
              <a:tr h="426700">
                <a:tc>
                  <a:txBody>
                    <a:bodyPr/>
                    <a:lstStyle/>
                    <a:p>
                      <a:pPr indent="0" lvl="0" marL="0" rtl="0" algn="l">
                        <a:spcBef>
                          <a:spcPts val="0"/>
                        </a:spcBef>
                        <a:spcAft>
                          <a:spcPts val="0"/>
                        </a:spcAft>
                        <a:buNone/>
                      </a:pPr>
                      <a:r>
                        <a:rPr lang="en-GB" sz="600"/>
                        <a:t>DeepLabV3+</a:t>
                      </a:r>
                      <a:endParaRPr sz="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GB" sz="850">
                          <a:solidFill>
                            <a:srgbClr val="D5D5D5"/>
                          </a:solidFill>
                          <a:highlight>
                            <a:srgbClr val="383838"/>
                          </a:highlight>
                          <a:latin typeface="Courier New"/>
                          <a:ea typeface="Courier New"/>
                          <a:cs typeface="Courier New"/>
                          <a:sym typeface="Courier New"/>
                        </a:rPr>
                        <a:t>0.8466</a:t>
                      </a:r>
                      <a:endParaRPr sz="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50">
                          <a:solidFill>
                            <a:srgbClr val="D5D5D5"/>
                          </a:solidFill>
                          <a:highlight>
                            <a:srgbClr val="383838"/>
                          </a:highlight>
                          <a:latin typeface="Roboto"/>
                          <a:ea typeface="Roboto"/>
                          <a:cs typeface="Roboto"/>
                          <a:sym typeface="Roboto"/>
                        </a:rPr>
                        <a:t>0.8609</a:t>
                      </a:r>
                      <a:endParaRPr sz="400"/>
                    </a:p>
                  </a:txBody>
                  <a:tcPr marT="91425" marB="91425" marR="91425" marL="91425"/>
                </a:tc>
              </a:tr>
              <a:tr h="410950">
                <a:tc>
                  <a:txBody>
                    <a:bodyPr/>
                    <a:lstStyle/>
                    <a:p>
                      <a:pPr indent="0" lvl="0" marL="0" rtl="0" algn="l">
                        <a:spcBef>
                          <a:spcPts val="0"/>
                        </a:spcBef>
                        <a:spcAft>
                          <a:spcPts val="0"/>
                        </a:spcAft>
                        <a:buNone/>
                      </a:pPr>
                      <a:r>
                        <a:rPr lang="en-GB" sz="600"/>
                        <a:t>Unet</a:t>
                      </a:r>
                      <a:endParaRPr sz="6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50">
                          <a:solidFill>
                            <a:srgbClr val="D5D5D5"/>
                          </a:solidFill>
                          <a:highlight>
                            <a:srgbClr val="383838"/>
                          </a:highlight>
                          <a:latin typeface="Courier New"/>
                          <a:ea typeface="Courier New"/>
                          <a:cs typeface="Courier New"/>
                          <a:sym typeface="Courier New"/>
                        </a:rPr>
                        <a:t>0.8469</a:t>
                      </a:r>
                      <a:endParaRPr sz="4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850">
                          <a:solidFill>
                            <a:srgbClr val="D5D5D5"/>
                          </a:solidFill>
                          <a:highlight>
                            <a:srgbClr val="383838"/>
                          </a:highlight>
                          <a:latin typeface="Roboto"/>
                          <a:ea typeface="Roboto"/>
                          <a:cs typeface="Roboto"/>
                          <a:sym typeface="Roboto"/>
                        </a:rPr>
                        <a:t>0.8357</a:t>
                      </a:r>
                      <a:endParaRPr sz="400"/>
                    </a:p>
                  </a:txBody>
                  <a:tcPr marT="91425" marB="91425" marR="91425" marL="91425"/>
                </a:tc>
              </a:tr>
              <a:tr h="410950">
                <a:tc>
                  <a:txBody>
                    <a:bodyPr/>
                    <a:lstStyle/>
                    <a:p>
                      <a:pPr indent="0" lvl="0" marL="0" rtl="0" algn="l">
                        <a:spcBef>
                          <a:spcPts val="0"/>
                        </a:spcBef>
                        <a:spcAft>
                          <a:spcPts val="0"/>
                        </a:spcAft>
                        <a:buNone/>
                      </a:pPr>
                      <a:r>
                        <a:rPr lang="en-GB" sz="600"/>
                        <a:t>FCN</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r h="410950">
                <a:tc>
                  <a:txBody>
                    <a:bodyPr/>
                    <a:lstStyle/>
                    <a:p>
                      <a:pPr indent="0" lvl="0" marL="0" rtl="0" algn="l">
                        <a:spcBef>
                          <a:spcPts val="0"/>
                        </a:spcBef>
                        <a:spcAft>
                          <a:spcPts val="0"/>
                        </a:spcAft>
                        <a:buNone/>
                      </a:pPr>
                      <a:r>
                        <a:rPr lang="en-GB" sz="600"/>
                        <a:t>Mobile</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c>
                  <a:txBody>
                    <a:bodyPr/>
                    <a:lstStyle/>
                    <a:p>
                      <a:pPr indent="0" lvl="0" marL="0" rtl="0" algn="l">
                        <a:spcBef>
                          <a:spcPts val="0"/>
                        </a:spcBef>
                        <a:spcAft>
                          <a:spcPts val="0"/>
                        </a:spcAft>
                        <a:buNone/>
                      </a:pPr>
                      <a:r>
                        <a:t/>
                      </a:r>
                      <a:endParaRPr sz="600"/>
                    </a:p>
                  </a:txBody>
                  <a:tcPr marT="91425" marB="91425" marR="91425" marL="91425"/>
                </a:tc>
              </a:tr>
            </a:tbl>
          </a:graphicData>
        </a:graphic>
      </p:graphicFrame>
      <p:graphicFrame>
        <p:nvGraphicFramePr>
          <p:cNvPr id="247" name="Google Shape;247;p29"/>
          <p:cNvGraphicFramePr/>
          <p:nvPr/>
        </p:nvGraphicFramePr>
        <p:xfrm>
          <a:off x="4145613" y="1226200"/>
          <a:ext cx="3000000" cy="3000000"/>
        </p:xfrm>
        <a:graphic>
          <a:graphicData uri="http://schemas.openxmlformats.org/drawingml/2006/table">
            <a:tbl>
              <a:tblPr>
                <a:noFill/>
                <a:tableStyleId>{8B1864AB-116F-46D1-8C3A-BFEE034B46C2}</a:tableStyleId>
              </a:tblPr>
              <a:tblGrid>
                <a:gridCol w="630100"/>
                <a:gridCol w="630100"/>
                <a:gridCol w="623075"/>
              </a:tblGrid>
              <a:tr h="670525">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Valid IoU</a:t>
                      </a:r>
                      <a:endParaRPr sz="800"/>
                    </a:p>
                  </a:txBody>
                  <a:tcPr marT="91425" marB="91425" marR="91425" marL="91425"/>
                </a:tc>
                <a:tc>
                  <a:txBody>
                    <a:bodyPr/>
                    <a:lstStyle/>
                    <a:p>
                      <a:pPr indent="0" lvl="0" marL="0" rtl="0" algn="l">
                        <a:spcBef>
                          <a:spcPts val="0"/>
                        </a:spcBef>
                        <a:spcAft>
                          <a:spcPts val="0"/>
                        </a:spcAft>
                        <a:buNone/>
                      </a:pPr>
                      <a:r>
                        <a:rPr lang="en-GB" sz="800"/>
                        <a:t>Adapter Valid IoU</a:t>
                      </a:r>
                      <a:endParaRPr sz="800"/>
                    </a:p>
                  </a:txBody>
                  <a:tcPr marT="91425" marB="91425" marR="91425" marL="91425"/>
                </a:tc>
              </a:tr>
              <a:tr h="426700">
                <a:tc>
                  <a:txBody>
                    <a:bodyPr/>
                    <a:lstStyle/>
                    <a:p>
                      <a:pPr indent="0" lvl="0" marL="0" rtl="0" algn="l">
                        <a:spcBef>
                          <a:spcPts val="0"/>
                        </a:spcBef>
                        <a:spcAft>
                          <a:spcPts val="0"/>
                        </a:spcAft>
                        <a:buNone/>
                      </a:pPr>
                      <a:r>
                        <a:rPr lang="en-GB" sz="800"/>
                        <a:t>DeepLabV3+</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Roboto"/>
                          <a:ea typeface="Roboto"/>
                          <a:cs typeface="Roboto"/>
                          <a:sym typeface="Roboto"/>
                        </a:rPr>
                        <a:t>0.8676</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Roboto"/>
                          <a:ea typeface="Roboto"/>
                          <a:cs typeface="Roboto"/>
                          <a:sym typeface="Roboto"/>
                        </a:rPr>
                        <a:t>0.8279</a:t>
                      </a:r>
                      <a:endParaRPr sz="800"/>
                    </a:p>
                  </a:txBody>
                  <a:tcPr marT="91425" marB="91425" marR="91425" marL="91425"/>
                </a:tc>
              </a:tr>
              <a:tr h="410950">
                <a:tc>
                  <a:txBody>
                    <a:bodyPr/>
                    <a:lstStyle/>
                    <a:p>
                      <a:pPr indent="0" lvl="0" marL="0" rtl="0" algn="l">
                        <a:spcBef>
                          <a:spcPts val="0"/>
                        </a:spcBef>
                        <a:spcAft>
                          <a:spcPts val="0"/>
                        </a:spcAft>
                        <a:buNone/>
                      </a:pPr>
                      <a:r>
                        <a:rPr lang="en-GB" sz="800"/>
                        <a:t>Unet</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Roboto"/>
                          <a:ea typeface="Roboto"/>
                          <a:cs typeface="Roboto"/>
                          <a:sym typeface="Roboto"/>
                        </a:rPr>
                        <a:t>0.8642</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Roboto"/>
                          <a:ea typeface="Roboto"/>
                          <a:cs typeface="Roboto"/>
                          <a:sym typeface="Roboto"/>
                        </a:rPr>
                        <a:t>0.8624</a:t>
                      </a:r>
                      <a:endParaRPr sz="800"/>
                    </a:p>
                  </a:txBody>
                  <a:tcPr marT="91425" marB="91425" marR="91425" marL="91425"/>
                </a:tc>
              </a:tr>
              <a:tr h="410950">
                <a:tc>
                  <a:txBody>
                    <a:bodyPr/>
                    <a:lstStyle/>
                    <a:p>
                      <a:pPr indent="0" lvl="0" marL="0" rtl="0" algn="l">
                        <a:spcBef>
                          <a:spcPts val="0"/>
                        </a:spcBef>
                        <a:spcAft>
                          <a:spcPts val="0"/>
                        </a:spcAft>
                        <a:buNone/>
                      </a:pPr>
                      <a:r>
                        <a:rPr lang="en-GB" sz="800"/>
                        <a:t>FCN</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r h="410950">
                <a:tc>
                  <a:txBody>
                    <a:bodyPr/>
                    <a:lstStyle/>
                    <a:p>
                      <a:pPr indent="0" lvl="0" marL="0" rtl="0" algn="l">
                        <a:spcBef>
                          <a:spcPts val="0"/>
                        </a:spcBef>
                        <a:spcAft>
                          <a:spcPts val="0"/>
                        </a:spcAft>
                        <a:buNone/>
                      </a:pPr>
                      <a:r>
                        <a:rPr lang="en-GB" sz="800"/>
                        <a:t>Mobile</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t/>
                      </a:r>
                      <a:endParaRPr sz="800"/>
                    </a:p>
                  </a:txBody>
                  <a:tcPr marT="91425" marB="91425" marR="91425" marL="91425"/>
                </a:tc>
              </a:tr>
            </a:tbl>
          </a:graphicData>
        </a:graphic>
      </p:graphicFrame>
      <p:graphicFrame>
        <p:nvGraphicFramePr>
          <p:cNvPr id="248" name="Google Shape;248;p29"/>
          <p:cNvGraphicFramePr/>
          <p:nvPr/>
        </p:nvGraphicFramePr>
        <p:xfrm>
          <a:off x="6090713" y="1157375"/>
          <a:ext cx="3000000" cy="3000000"/>
        </p:xfrm>
        <a:graphic>
          <a:graphicData uri="http://schemas.openxmlformats.org/drawingml/2006/table">
            <a:tbl>
              <a:tblPr>
                <a:noFill/>
                <a:tableStyleId>{8B1864AB-116F-46D1-8C3A-BFEE034B46C2}</a:tableStyleId>
              </a:tblPr>
              <a:tblGrid>
                <a:gridCol w="473100"/>
                <a:gridCol w="473100"/>
                <a:gridCol w="473100"/>
                <a:gridCol w="473100"/>
                <a:gridCol w="473100"/>
                <a:gridCol w="467850"/>
              </a:tblGrid>
              <a:tr h="670525">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80% </a:t>
                      </a:r>
                      <a:r>
                        <a:rPr lang="en-GB" sz="800">
                          <a:solidFill>
                            <a:schemeClr val="dk1"/>
                          </a:solidFill>
                        </a:rPr>
                        <a:t>Valid IoU</a:t>
                      </a:r>
                      <a:endParaRPr sz="800"/>
                    </a:p>
                  </a:txBody>
                  <a:tcPr marT="91425" marB="91425" marR="91425" marL="91425"/>
                </a:tc>
                <a:tc>
                  <a:txBody>
                    <a:bodyPr/>
                    <a:lstStyle/>
                    <a:p>
                      <a:pPr indent="0" lvl="0" marL="0" rtl="0" algn="l">
                        <a:spcBef>
                          <a:spcPts val="0"/>
                        </a:spcBef>
                        <a:spcAft>
                          <a:spcPts val="0"/>
                        </a:spcAft>
                        <a:buNone/>
                      </a:pPr>
                      <a:r>
                        <a:rPr lang="en-GB" sz="800"/>
                        <a:t>70% </a:t>
                      </a:r>
                      <a:r>
                        <a:rPr lang="en-GB" sz="800">
                          <a:solidFill>
                            <a:schemeClr val="dk1"/>
                          </a:solidFill>
                        </a:rPr>
                        <a:t>Valid IoU</a:t>
                      </a:r>
                      <a:endParaRPr sz="800"/>
                    </a:p>
                  </a:txBody>
                  <a:tcPr marT="91425" marB="91425" marR="91425" marL="91425"/>
                </a:tc>
                <a:tc>
                  <a:txBody>
                    <a:bodyPr/>
                    <a:lstStyle/>
                    <a:p>
                      <a:pPr indent="0" lvl="0" marL="0" rtl="0" algn="l">
                        <a:spcBef>
                          <a:spcPts val="0"/>
                        </a:spcBef>
                        <a:spcAft>
                          <a:spcPts val="0"/>
                        </a:spcAft>
                        <a:buNone/>
                      </a:pPr>
                      <a:r>
                        <a:rPr lang="en-GB" sz="800"/>
                        <a:t>60% </a:t>
                      </a:r>
                      <a:r>
                        <a:rPr lang="en-GB" sz="800">
                          <a:solidFill>
                            <a:schemeClr val="dk1"/>
                          </a:solidFill>
                        </a:rPr>
                        <a:t>Valid IoU</a:t>
                      </a:r>
                      <a:endParaRPr sz="800"/>
                    </a:p>
                  </a:txBody>
                  <a:tcPr marT="91425" marB="91425" marR="91425" marL="91425"/>
                </a:tc>
                <a:tc>
                  <a:txBody>
                    <a:bodyPr/>
                    <a:lstStyle/>
                    <a:p>
                      <a:pPr indent="0" lvl="0" marL="0" rtl="0" algn="l">
                        <a:spcBef>
                          <a:spcPts val="0"/>
                        </a:spcBef>
                        <a:spcAft>
                          <a:spcPts val="0"/>
                        </a:spcAft>
                        <a:buNone/>
                      </a:pPr>
                      <a:r>
                        <a:rPr lang="en-GB" sz="800"/>
                        <a:t>50% </a:t>
                      </a:r>
                      <a:r>
                        <a:rPr lang="en-GB" sz="800">
                          <a:solidFill>
                            <a:schemeClr val="dk1"/>
                          </a:solidFill>
                        </a:rPr>
                        <a:t>Valid IoU</a:t>
                      </a:r>
                      <a:endParaRPr sz="800"/>
                    </a:p>
                  </a:txBody>
                  <a:tcPr marT="91425" marB="91425" marR="91425" marL="91425">
                    <a:solidFill>
                      <a:srgbClr val="00FF00"/>
                    </a:solidFill>
                  </a:tcPr>
                </a:tc>
                <a:tc>
                  <a:txBody>
                    <a:bodyPr/>
                    <a:lstStyle/>
                    <a:p>
                      <a:pPr indent="0" lvl="0" marL="0" rtl="0" algn="l">
                        <a:spcBef>
                          <a:spcPts val="0"/>
                        </a:spcBef>
                        <a:spcAft>
                          <a:spcPts val="0"/>
                        </a:spcAft>
                        <a:buNone/>
                      </a:pPr>
                      <a:r>
                        <a:rPr lang="en-GB" sz="800"/>
                        <a:t>Adapter Valid IoU</a:t>
                      </a:r>
                      <a:endParaRPr sz="800"/>
                    </a:p>
                  </a:txBody>
                  <a:tcPr marT="91425" marB="91425" marR="91425" marL="91425"/>
                </a:tc>
              </a:tr>
              <a:tr h="662900">
                <a:tc>
                  <a:txBody>
                    <a:bodyPr/>
                    <a:lstStyle/>
                    <a:p>
                      <a:pPr indent="0" lvl="0" marL="0" rtl="0" algn="l">
                        <a:spcBef>
                          <a:spcPts val="0"/>
                        </a:spcBef>
                        <a:spcAft>
                          <a:spcPts val="0"/>
                        </a:spcAft>
                        <a:buNone/>
                      </a:pPr>
                      <a:r>
                        <a:rPr lang="en-GB" sz="800"/>
                        <a:t>DeepLabV3+</a:t>
                      </a:r>
                      <a:endParaRPr sz="800"/>
                    </a:p>
                  </a:txBody>
                  <a:tcPr marT="91425" marB="91425" marR="91425" marL="91425"/>
                </a:tc>
                <a:tc>
                  <a:txBody>
                    <a:bodyPr/>
                    <a:lstStyle/>
                    <a:p>
                      <a:pPr indent="0" lvl="0" marL="0" rtl="0" algn="l">
                        <a:spcBef>
                          <a:spcPts val="0"/>
                        </a:spcBef>
                        <a:spcAft>
                          <a:spcPts val="0"/>
                        </a:spcAft>
                        <a:buNone/>
                      </a:pPr>
                      <a:r>
                        <a:rPr lang="en-GB" sz="650">
                          <a:solidFill>
                            <a:srgbClr val="D5D5D5"/>
                          </a:solidFill>
                          <a:highlight>
                            <a:srgbClr val="383838"/>
                          </a:highlight>
                          <a:latin typeface="Roboto"/>
                          <a:ea typeface="Roboto"/>
                          <a:cs typeface="Roboto"/>
                          <a:sym typeface="Roboto"/>
                        </a:rPr>
                        <a:t>0.840</a:t>
                      </a:r>
                      <a:endParaRPr sz="400"/>
                    </a:p>
                  </a:txBody>
                  <a:tcPr marT="91425" marB="91425" marR="91425" marL="91425"/>
                </a:tc>
                <a:tc>
                  <a:txBody>
                    <a:bodyPr/>
                    <a:lstStyle/>
                    <a:p>
                      <a:pPr indent="0" lvl="0" marL="0" rtl="0" algn="l">
                        <a:spcBef>
                          <a:spcPts val="0"/>
                        </a:spcBef>
                        <a:spcAft>
                          <a:spcPts val="0"/>
                        </a:spcAft>
                        <a:buNone/>
                      </a:pPr>
                      <a:r>
                        <a:rPr lang="en-GB" sz="650">
                          <a:solidFill>
                            <a:srgbClr val="D5D5D5"/>
                          </a:solidFill>
                          <a:highlight>
                            <a:srgbClr val="383838"/>
                          </a:highlight>
                          <a:latin typeface="Roboto"/>
                          <a:ea typeface="Roboto"/>
                          <a:cs typeface="Roboto"/>
                          <a:sym typeface="Roboto"/>
                        </a:rPr>
                        <a:t>0.8396</a:t>
                      </a:r>
                      <a:endParaRPr sz="400"/>
                    </a:p>
                  </a:txBody>
                  <a:tcPr marT="91425" marB="91425" marR="91425" marL="91425"/>
                </a:tc>
                <a:tc>
                  <a:txBody>
                    <a:bodyPr/>
                    <a:lstStyle/>
                    <a:p>
                      <a:pPr indent="0" lvl="0" marL="0" rtl="0" algn="l">
                        <a:spcBef>
                          <a:spcPts val="0"/>
                        </a:spcBef>
                        <a:spcAft>
                          <a:spcPts val="0"/>
                        </a:spcAft>
                        <a:buNone/>
                      </a:pPr>
                      <a:r>
                        <a:rPr lang="en-GB" sz="650">
                          <a:solidFill>
                            <a:srgbClr val="D5D5D5"/>
                          </a:solidFill>
                          <a:highlight>
                            <a:srgbClr val="383838"/>
                          </a:highlight>
                          <a:latin typeface="Courier New"/>
                          <a:ea typeface="Courier New"/>
                          <a:cs typeface="Courier New"/>
                          <a:sym typeface="Courier New"/>
                        </a:rPr>
                        <a:t>0.8401</a:t>
                      </a:r>
                      <a:endParaRPr sz="400"/>
                    </a:p>
                  </a:txBody>
                  <a:tcPr marT="91425" marB="91425" marR="91425" marL="91425"/>
                </a:tc>
                <a:tc>
                  <a:txBody>
                    <a:bodyPr/>
                    <a:lstStyle/>
                    <a:p>
                      <a:pPr indent="0" lvl="0" marL="0" rtl="0" algn="l">
                        <a:spcBef>
                          <a:spcPts val="0"/>
                        </a:spcBef>
                        <a:spcAft>
                          <a:spcPts val="0"/>
                        </a:spcAft>
                        <a:buNone/>
                      </a:pPr>
                      <a:r>
                        <a:rPr lang="en-GB" sz="650">
                          <a:solidFill>
                            <a:srgbClr val="D5D5D5"/>
                          </a:solidFill>
                          <a:highlight>
                            <a:srgbClr val="383838"/>
                          </a:highlight>
                          <a:latin typeface="Roboto"/>
                          <a:ea typeface="Roboto"/>
                          <a:cs typeface="Roboto"/>
                          <a:sym typeface="Roboto"/>
                        </a:rPr>
                        <a:t>0.8452</a:t>
                      </a:r>
                      <a:endParaRPr sz="400"/>
                    </a:p>
                  </a:txBody>
                  <a:tcPr marT="91425" marB="91425" marR="91425" marL="91425">
                    <a:solidFill>
                      <a:srgbClr val="00FF00"/>
                    </a:solidFill>
                  </a:tcPr>
                </a:tc>
                <a:tc>
                  <a:txBody>
                    <a:bodyPr/>
                    <a:lstStyle/>
                    <a:p>
                      <a:pPr indent="0" lvl="0" marL="0" rtl="0" algn="l">
                        <a:spcBef>
                          <a:spcPts val="0"/>
                        </a:spcBef>
                        <a:spcAft>
                          <a:spcPts val="0"/>
                        </a:spcAft>
                        <a:buClr>
                          <a:schemeClr val="dk1"/>
                        </a:buClr>
                        <a:buSzPts val="1100"/>
                        <a:buFont typeface="Arial"/>
                        <a:buNone/>
                      </a:pPr>
                      <a:r>
                        <a:rPr lang="en-GB" sz="650">
                          <a:solidFill>
                            <a:srgbClr val="D5D5D5"/>
                          </a:solidFill>
                          <a:highlight>
                            <a:srgbClr val="383838"/>
                          </a:highlight>
                          <a:latin typeface="Roboto"/>
                          <a:ea typeface="Roboto"/>
                          <a:cs typeface="Roboto"/>
                          <a:sym typeface="Roboto"/>
                        </a:rPr>
                        <a:t> 0.868</a:t>
                      </a:r>
                      <a:endParaRPr sz="400"/>
                    </a:p>
                  </a:txBody>
                  <a:tcPr marT="91425" marB="91425" marR="91425" marL="91425"/>
                </a:tc>
              </a:tr>
              <a:tr h="410950">
                <a:tc>
                  <a:txBody>
                    <a:bodyPr/>
                    <a:lstStyle/>
                    <a:p>
                      <a:pPr indent="0" lvl="0" marL="0" rtl="0" algn="l">
                        <a:spcBef>
                          <a:spcPts val="0"/>
                        </a:spcBef>
                        <a:spcAft>
                          <a:spcPts val="0"/>
                        </a:spcAft>
                        <a:buNone/>
                      </a:pPr>
                      <a:r>
                        <a:rPr lang="en-GB" sz="800"/>
                        <a:t>Unet</a:t>
                      </a:r>
                      <a:endParaRPr sz="800"/>
                    </a:p>
                  </a:txBody>
                  <a:tcPr marT="91425" marB="91425" marR="91425" marL="91425"/>
                </a:tc>
                <a:tc>
                  <a:txBody>
                    <a:bodyPr/>
                    <a:lstStyle/>
                    <a:p>
                      <a:pPr indent="0" lvl="0" marL="0" rtl="0" algn="l">
                        <a:spcBef>
                          <a:spcPts val="0"/>
                        </a:spcBef>
                        <a:spcAft>
                          <a:spcPts val="0"/>
                        </a:spcAft>
                        <a:buNone/>
                      </a:pPr>
                      <a:r>
                        <a:t/>
                      </a:r>
                      <a:endParaRPr sz="6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400"/>
                    </a:p>
                  </a:txBody>
                  <a:tcPr marT="91425" marB="91425" marR="91425" marL="91425">
                    <a:solidFill>
                      <a:srgbClr val="D4D4D4"/>
                    </a:solidFill>
                  </a:tcPr>
                </a:tc>
                <a:tc>
                  <a:txBody>
                    <a:bodyPr/>
                    <a:lstStyle/>
                    <a:p>
                      <a:pPr indent="0" lvl="0" marL="0" rtl="0" algn="l">
                        <a:spcBef>
                          <a:spcPts val="0"/>
                        </a:spcBef>
                        <a:spcAft>
                          <a:spcPts val="0"/>
                        </a:spcAft>
                        <a:buNone/>
                      </a:pPr>
                      <a:r>
                        <a:t/>
                      </a:r>
                      <a:endParaRPr sz="400"/>
                    </a:p>
                  </a:txBody>
                  <a:tcPr marT="91425" marB="91425" marR="91425" marL="91425">
                    <a:solidFill>
                      <a:srgbClr val="D4D4D4"/>
                    </a:solidFill>
                  </a:tcPr>
                </a:tc>
                <a:tc>
                  <a:txBody>
                    <a:bodyPr/>
                    <a:lstStyle/>
                    <a:p>
                      <a:pPr indent="0" lvl="0" marL="0" rtl="0" algn="l">
                        <a:spcBef>
                          <a:spcPts val="0"/>
                        </a:spcBef>
                        <a:spcAft>
                          <a:spcPts val="0"/>
                        </a:spcAft>
                        <a:buNone/>
                      </a:pPr>
                      <a:r>
                        <a:t/>
                      </a:r>
                      <a:endParaRPr sz="400"/>
                    </a:p>
                  </a:txBody>
                  <a:tcPr marT="91425" marB="91425" marR="91425" marL="91425">
                    <a:solidFill>
                      <a:srgbClr val="D4D4D4"/>
                    </a:solidFill>
                  </a:tcPr>
                </a:tc>
                <a:tc>
                  <a:txBody>
                    <a:bodyPr/>
                    <a:lstStyle/>
                    <a:p>
                      <a:pPr indent="0" lvl="0" marL="0" rtl="0" algn="l">
                        <a:spcBef>
                          <a:spcPts val="0"/>
                        </a:spcBef>
                        <a:spcAft>
                          <a:spcPts val="0"/>
                        </a:spcAft>
                        <a:buClr>
                          <a:schemeClr val="dk1"/>
                        </a:buClr>
                        <a:buSzPts val="1100"/>
                        <a:buFont typeface="Arial"/>
                        <a:buNone/>
                      </a:pPr>
                      <a:r>
                        <a:rPr lang="en-GB" sz="650">
                          <a:solidFill>
                            <a:srgbClr val="D5D5D5"/>
                          </a:solidFill>
                          <a:highlight>
                            <a:srgbClr val="383838"/>
                          </a:highlight>
                          <a:latin typeface="Roboto"/>
                          <a:ea typeface="Roboto"/>
                          <a:cs typeface="Roboto"/>
                          <a:sym typeface="Roboto"/>
                        </a:rPr>
                        <a:t>0.8103</a:t>
                      </a:r>
                      <a:endParaRPr sz="400"/>
                    </a:p>
                  </a:txBody>
                  <a:tcPr marT="91425" marB="91425" marR="91425" marL="91425">
                    <a:solidFill>
                      <a:srgbClr val="00FF00"/>
                    </a:solidFill>
                  </a:tcPr>
                </a:tc>
                <a:tc>
                  <a:txBody>
                    <a:bodyPr/>
                    <a:lstStyle/>
                    <a:p>
                      <a:pPr indent="0" lvl="0" marL="0" rtl="0" algn="l">
                        <a:spcBef>
                          <a:spcPts val="0"/>
                        </a:spcBef>
                        <a:spcAft>
                          <a:spcPts val="0"/>
                        </a:spcAft>
                        <a:buClr>
                          <a:schemeClr val="dk1"/>
                        </a:buClr>
                        <a:buSzPts val="1100"/>
                        <a:buFont typeface="Arial"/>
                        <a:buNone/>
                      </a:pPr>
                      <a:r>
                        <a:rPr lang="en-GB" sz="650">
                          <a:solidFill>
                            <a:srgbClr val="D5D5D5"/>
                          </a:solidFill>
                          <a:highlight>
                            <a:srgbClr val="383838"/>
                          </a:highlight>
                          <a:latin typeface="Roboto"/>
                          <a:ea typeface="Roboto"/>
                          <a:cs typeface="Roboto"/>
                          <a:sym typeface="Roboto"/>
                        </a:rPr>
                        <a:t> 0.8506</a:t>
                      </a:r>
                      <a:endParaRPr sz="400"/>
                    </a:p>
                  </a:txBody>
                  <a:tcPr marT="91425" marB="91425" marR="91425" marL="91425"/>
                </a:tc>
              </a:tr>
              <a:tr h="410950">
                <a:tc>
                  <a:txBody>
                    <a:bodyPr/>
                    <a:lstStyle/>
                    <a:p>
                      <a:pPr indent="0" lvl="0" marL="0" rtl="0" algn="l">
                        <a:spcBef>
                          <a:spcPts val="0"/>
                        </a:spcBef>
                        <a:spcAft>
                          <a:spcPts val="0"/>
                        </a:spcAft>
                        <a:buNone/>
                      </a:pPr>
                      <a:r>
                        <a:rPr lang="en-GB" sz="800"/>
                        <a:t>FCN</a:t>
                      </a:r>
                      <a:endParaRPr sz="800"/>
                    </a:p>
                  </a:txBody>
                  <a:tcPr marT="91425" marB="91425" marR="91425" marL="91425"/>
                </a:tc>
                <a:tc>
                  <a:txBody>
                    <a:bodyPr/>
                    <a:lstStyle/>
                    <a:p>
                      <a:pPr indent="0" lvl="0" marL="0" rtl="0" algn="l">
                        <a:spcBef>
                          <a:spcPts val="0"/>
                        </a:spcBef>
                        <a:spcAft>
                          <a:spcPts val="0"/>
                        </a:spcAft>
                        <a:buNone/>
                      </a:pPr>
                      <a:r>
                        <a:t/>
                      </a:r>
                      <a:endParaRPr sz="400"/>
                    </a:p>
                  </a:txBody>
                  <a:tcPr marT="91425" marB="91425" marR="91425" marL="91425">
                    <a:solidFill>
                      <a:srgbClr val="D4D4D4"/>
                    </a:solidFill>
                  </a:tcPr>
                </a:tc>
                <a:tc>
                  <a:txBody>
                    <a:bodyPr/>
                    <a:lstStyle/>
                    <a:p>
                      <a:pPr indent="0" lvl="0" marL="0" rtl="0" algn="l">
                        <a:spcBef>
                          <a:spcPts val="0"/>
                        </a:spcBef>
                        <a:spcAft>
                          <a:spcPts val="0"/>
                        </a:spcAft>
                        <a:buNone/>
                      </a:pPr>
                      <a:r>
                        <a:t/>
                      </a:r>
                      <a:endParaRPr sz="400"/>
                    </a:p>
                  </a:txBody>
                  <a:tcPr marT="91425" marB="91425" marR="91425" marL="91425">
                    <a:solidFill>
                      <a:srgbClr val="D4D4D4"/>
                    </a:solidFill>
                  </a:tcPr>
                </a:tc>
                <a:tc>
                  <a:txBody>
                    <a:bodyPr/>
                    <a:lstStyle/>
                    <a:p>
                      <a:pPr indent="0" lvl="0" marL="0" rtl="0" algn="l">
                        <a:spcBef>
                          <a:spcPts val="0"/>
                        </a:spcBef>
                        <a:spcAft>
                          <a:spcPts val="0"/>
                        </a:spcAft>
                        <a:buNone/>
                      </a:pPr>
                      <a:r>
                        <a:t/>
                      </a:r>
                      <a:endParaRPr sz="400"/>
                    </a:p>
                  </a:txBody>
                  <a:tcPr marT="91425" marB="91425" marR="91425" marL="91425">
                    <a:solidFill>
                      <a:srgbClr val="D4D4D4"/>
                    </a:solidFill>
                  </a:tcPr>
                </a:tc>
                <a:tc>
                  <a:txBody>
                    <a:bodyPr/>
                    <a:lstStyle/>
                    <a:p>
                      <a:pPr indent="0" lvl="0" marL="0" rtl="0" algn="l">
                        <a:spcBef>
                          <a:spcPts val="0"/>
                        </a:spcBef>
                        <a:spcAft>
                          <a:spcPts val="0"/>
                        </a:spcAft>
                        <a:buNone/>
                      </a:pPr>
                      <a:r>
                        <a:t/>
                      </a:r>
                      <a:endParaRPr sz="400"/>
                    </a:p>
                  </a:txBody>
                  <a:tcPr marT="91425" marB="91425" marR="91425" marL="91425">
                    <a:solidFill>
                      <a:srgbClr val="00FF00"/>
                    </a:solidFill>
                  </a:tcPr>
                </a:tc>
                <a:tc>
                  <a:txBody>
                    <a:bodyPr/>
                    <a:lstStyle/>
                    <a:p>
                      <a:pPr indent="0" lvl="0" marL="0" rtl="0" algn="l">
                        <a:spcBef>
                          <a:spcPts val="0"/>
                        </a:spcBef>
                        <a:spcAft>
                          <a:spcPts val="0"/>
                        </a:spcAft>
                        <a:buNone/>
                      </a:pPr>
                      <a:r>
                        <a:t/>
                      </a:r>
                      <a:endParaRPr sz="400"/>
                    </a:p>
                  </a:txBody>
                  <a:tcPr marT="91425" marB="91425" marR="91425" marL="91425"/>
                </a:tc>
              </a:tr>
              <a:tr h="426700">
                <a:tc>
                  <a:txBody>
                    <a:bodyPr/>
                    <a:lstStyle/>
                    <a:p>
                      <a:pPr indent="0" lvl="0" marL="0" rtl="0" algn="l">
                        <a:spcBef>
                          <a:spcPts val="0"/>
                        </a:spcBef>
                        <a:spcAft>
                          <a:spcPts val="0"/>
                        </a:spcAft>
                        <a:buNone/>
                      </a:pPr>
                      <a:r>
                        <a:rPr lang="en-GB" sz="800"/>
                        <a:t>Mobile</a:t>
                      </a:r>
                      <a:endParaRPr sz="800"/>
                    </a:p>
                  </a:txBody>
                  <a:tcPr marT="91425" marB="91425" marR="91425" marL="91425"/>
                </a:tc>
                <a:tc>
                  <a:txBody>
                    <a:bodyPr/>
                    <a:lstStyle/>
                    <a:p>
                      <a:pPr indent="0" lvl="0" marL="0" rtl="0" algn="l">
                        <a:spcBef>
                          <a:spcPts val="0"/>
                        </a:spcBef>
                        <a:spcAft>
                          <a:spcPts val="0"/>
                        </a:spcAft>
                        <a:buNone/>
                      </a:pPr>
                      <a:r>
                        <a:t/>
                      </a:r>
                      <a:endParaRPr sz="400"/>
                    </a:p>
                  </a:txBody>
                  <a:tcPr marT="91425" marB="91425" marR="91425" marL="91425">
                    <a:solidFill>
                      <a:srgbClr val="D4D4D4"/>
                    </a:solidFill>
                  </a:tcPr>
                </a:tc>
                <a:tc>
                  <a:txBody>
                    <a:bodyPr/>
                    <a:lstStyle/>
                    <a:p>
                      <a:pPr indent="0" lvl="0" marL="0" rtl="0" algn="l">
                        <a:spcBef>
                          <a:spcPts val="0"/>
                        </a:spcBef>
                        <a:spcAft>
                          <a:spcPts val="0"/>
                        </a:spcAft>
                        <a:buNone/>
                      </a:pPr>
                      <a:r>
                        <a:t/>
                      </a:r>
                      <a:endParaRPr sz="400"/>
                    </a:p>
                  </a:txBody>
                  <a:tcPr marT="91425" marB="91425" marR="91425" marL="91425">
                    <a:solidFill>
                      <a:srgbClr val="D4D4D4"/>
                    </a:solidFill>
                  </a:tcPr>
                </a:tc>
                <a:tc>
                  <a:txBody>
                    <a:bodyPr/>
                    <a:lstStyle/>
                    <a:p>
                      <a:pPr indent="0" lvl="0" marL="0" rtl="0" algn="l">
                        <a:spcBef>
                          <a:spcPts val="0"/>
                        </a:spcBef>
                        <a:spcAft>
                          <a:spcPts val="0"/>
                        </a:spcAft>
                        <a:buNone/>
                      </a:pPr>
                      <a:r>
                        <a:t/>
                      </a:r>
                      <a:endParaRPr sz="400"/>
                    </a:p>
                  </a:txBody>
                  <a:tcPr marT="91425" marB="91425" marR="91425" marL="91425">
                    <a:solidFill>
                      <a:srgbClr val="D4D4D4"/>
                    </a:solidFill>
                  </a:tcPr>
                </a:tc>
                <a:tc>
                  <a:txBody>
                    <a:bodyPr/>
                    <a:lstStyle/>
                    <a:p>
                      <a:pPr indent="0" lvl="0" marL="0" rtl="0" algn="l">
                        <a:spcBef>
                          <a:spcPts val="0"/>
                        </a:spcBef>
                        <a:spcAft>
                          <a:spcPts val="0"/>
                        </a:spcAft>
                        <a:buNone/>
                      </a:pPr>
                      <a:r>
                        <a:t/>
                      </a:r>
                      <a:endParaRPr sz="400"/>
                    </a:p>
                  </a:txBody>
                  <a:tcPr marT="91425" marB="91425" marR="91425" marL="91425">
                    <a:solidFill>
                      <a:srgbClr val="00FF00"/>
                    </a:solidFill>
                  </a:tcPr>
                </a:tc>
                <a:tc>
                  <a:txBody>
                    <a:bodyPr/>
                    <a:lstStyle/>
                    <a:p>
                      <a:pPr indent="0" lvl="0" marL="0" rtl="0" algn="l">
                        <a:spcBef>
                          <a:spcPts val="0"/>
                        </a:spcBef>
                        <a:spcAft>
                          <a:spcPts val="0"/>
                        </a:spcAft>
                        <a:buNone/>
                      </a:pPr>
                      <a:r>
                        <a:t/>
                      </a:r>
                      <a:endParaRPr sz="400"/>
                    </a:p>
                  </a:txBody>
                  <a:tcPr marT="91425" marB="91425" marR="91425" marL="91425"/>
                </a:tc>
              </a:tr>
            </a:tbl>
          </a:graphicData>
        </a:graphic>
      </p:graphicFrame>
      <p:cxnSp>
        <p:nvCxnSpPr>
          <p:cNvPr id="249" name="Google Shape;249;p29"/>
          <p:cNvCxnSpPr/>
          <p:nvPr/>
        </p:nvCxnSpPr>
        <p:spPr>
          <a:xfrm>
            <a:off x="898450" y="4364850"/>
            <a:ext cx="726300" cy="0"/>
          </a:xfrm>
          <a:prstGeom prst="straightConnector1">
            <a:avLst/>
          </a:prstGeom>
          <a:noFill/>
          <a:ln cap="flat" cmpd="sng" w="152400">
            <a:solidFill>
              <a:srgbClr val="00FF00"/>
            </a:solidFill>
            <a:prstDash val="solid"/>
            <a:round/>
            <a:headEnd len="med" w="med" type="none"/>
            <a:tailEnd len="med" w="med" type="none"/>
          </a:ln>
        </p:spPr>
      </p:cxnSp>
      <p:cxnSp>
        <p:nvCxnSpPr>
          <p:cNvPr id="250" name="Google Shape;250;p29"/>
          <p:cNvCxnSpPr/>
          <p:nvPr/>
        </p:nvCxnSpPr>
        <p:spPr>
          <a:xfrm rot="10800000">
            <a:off x="1261600" y="4082700"/>
            <a:ext cx="0" cy="564300"/>
          </a:xfrm>
          <a:prstGeom prst="straightConnector1">
            <a:avLst/>
          </a:prstGeom>
          <a:noFill/>
          <a:ln cap="flat" cmpd="sng" w="152400">
            <a:solidFill>
              <a:srgbClr val="00FF00"/>
            </a:solidFill>
            <a:prstDash val="solid"/>
            <a:round/>
            <a:headEnd len="med" w="med" type="none"/>
            <a:tailEnd len="med" w="med" type="none"/>
          </a:ln>
        </p:spPr>
      </p:cxnSp>
      <p:cxnSp>
        <p:nvCxnSpPr>
          <p:cNvPr id="251" name="Google Shape;251;p29"/>
          <p:cNvCxnSpPr/>
          <p:nvPr/>
        </p:nvCxnSpPr>
        <p:spPr>
          <a:xfrm>
            <a:off x="2608125" y="4364850"/>
            <a:ext cx="726300" cy="0"/>
          </a:xfrm>
          <a:prstGeom prst="straightConnector1">
            <a:avLst/>
          </a:prstGeom>
          <a:noFill/>
          <a:ln cap="flat" cmpd="sng" w="152400">
            <a:solidFill>
              <a:srgbClr val="00FF00"/>
            </a:solidFill>
            <a:prstDash val="solid"/>
            <a:round/>
            <a:headEnd len="med" w="med" type="none"/>
            <a:tailEnd len="med" w="med" type="none"/>
          </a:ln>
        </p:spPr>
      </p:cxnSp>
      <p:cxnSp>
        <p:nvCxnSpPr>
          <p:cNvPr id="252" name="Google Shape;252;p29"/>
          <p:cNvCxnSpPr/>
          <p:nvPr/>
        </p:nvCxnSpPr>
        <p:spPr>
          <a:xfrm rot="10800000">
            <a:off x="2971275" y="4082700"/>
            <a:ext cx="0" cy="564300"/>
          </a:xfrm>
          <a:prstGeom prst="straightConnector1">
            <a:avLst/>
          </a:prstGeom>
          <a:noFill/>
          <a:ln cap="flat" cmpd="sng" w="152400">
            <a:solidFill>
              <a:srgbClr val="00FF00"/>
            </a:solidFill>
            <a:prstDash val="solid"/>
            <a:round/>
            <a:headEnd len="med" w="med" type="none"/>
            <a:tailEnd len="med" w="med" type="none"/>
          </a:ln>
        </p:spPr>
      </p:cxnSp>
      <p:cxnSp>
        <p:nvCxnSpPr>
          <p:cNvPr id="253" name="Google Shape;253;p29"/>
          <p:cNvCxnSpPr/>
          <p:nvPr/>
        </p:nvCxnSpPr>
        <p:spPr>
          <a:xfrm>
            <a:off x="7036925" y="4407600"/>
            <a:ext cx="726300" cy="0"/>
          </a:xfrm>
          <a:prstGeom prst="straightConnector1">
            <a:avLst/>
          </a:prstGeom>
          <a:noFill/>
          <a:ln cap="flat" cmpd="sng" w="152400">
            <a:solidFill>
              <a:srgbClr val="00FF00"/>
            </a:solidFill>
            <a:prstDash val="solid"/>
            <a:round/>
            <a:headEnd len="med" w="med" type="none"/>
            <a:tailEnd len="med" w="med" type="none"/>
          </a:ln>
        </p:spPr>
      </p:cxnSp>
      <p:cxnSp>
        <p:nvCxnSpPr>
          <p:cNvPr id="254" name="Google Shape;254;p29"/>
          <p:cNvCxnSpPr/>
          <p:nvPr/>
        </p:nvCxnSpPr>
        <p:spPr>
          <a:xfrm rot="10800000">
            <a:off x="7400075" y="4125450"/>
            <a:ext cx="0" cy="564300"/>
          </a:xfrm>
          <a:prstGeom prst="straightConnector1">
            <a:avLst/>
          </a:prstGeom>
          <a:noFill/>
          <a:ln cap="flat" cmpd="sng" w="152400">
            <a:solidFill>
              <a:srgbClr val="00FF00"/>
            </a:solidFill>
            <a:prstDash val="solid"/>
            <a:round/>
            <a:headEnd len="med" w="med" type="none"/>
            <a:tailEnd len="med" w="med" type="none"/>
          </a:ln>
        </p:spPr>
      </p:cxnSp>
      <p:cxnSp>
        <p:nvCxnSpPr>
          <p:cNvPr id="255" name="Google Shape;255;p29"/>
          <p:cNvCxnSpPr/>
          <p:nvPr/>
        </p:nvCxnSpPr>
        <p:spPr>
          <a:xfrm>
            <a:off x="4640950" y="4407600"/>
            <a:ext cx="726300" cy="0"/>
          </a:xfrm>
          <a:prstGeom prst="straightConnector1">
            <a:avLst/>
          </a:prstGeom>
          <a:noFill/>
          <a:ln cap="flat" cmpd="sng" w="152400">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61" name="Google Shape;261;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62" name="Google Shape;262;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 name="Google Shape;263;p30"/>
          <p:cNvPicPr preferRelativeResize="0"/>
          <p:nvPr/>
        </p:nvPicPr>
        <p:blipFill rotWithShape="1">
          <a:blip r:embed="rId3">
            <a:alphaModFix/>
          </a:blip>
          <a:srcRect b="28042" l="0" r="11979" t="0"/>
          <a:stretch/>
        </p:blipFill>
        <p:spPr>
          <a:xfrm>
            <a:off x="4832400" y="1493938"/>
            <a:ext cx="3788375" cy="2733475"/>
          </a:xfrm>
          <a:prstGeom prst="rect">
            <a:avLst/>
          </a:prstGeom>
          <a:noFill/>
          <a:ln>
            <a:noFill/>
          </a:ln>
        </p:spPr>
      </p:pic>
      <p:pic>
        <p:nvPicPr>
          <p:cNvPr id="264" name="Google Shape;264;p30"/>
          <p:cNvPicPr preferRelativeResize="0"/>
          <p:nvPr/>
        </p:nvPicPr>
        <p:blipFill>
          <a:blip r:embed="rId4">
            <a:alphaModFix/>
          </a:blip>
          <a:stretch>
            <a:fillRect/>
          </a:stretch>
        </p:blipFill>
        <p:spPr>
          <a:xfrm>
            <a:off x="670523" y="1233700"/>
            <a:ext cx="3153675" cy="31667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Hyper Parameters</a:t>
            </a:r>
            <a:endParaRPr/>
          </a:p>
        </p:txBody>
      </p:sp>
      <p:sp>
        <p:nvSpPr>
          <p:cNvPr id="270" name="Google Shape;270;p3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DS Sample Size: 1000</a:t>
            </a:r>
            <a:endParaRPr/>
          </a:p>
          <a:p>
            <a:pPr indent="0" lvl="0" marL="0" rtl="0" algn="l">
              <a:spcBef>
                <a:spcPts val="1200"/>
              </a:spcBef>
              <a:spcAft>
                <a:spcPts val="0"/>
              </a:spcAft>
              <a:buNone/>
            </a:pPr>
            <a:r>
              <a:rPr lang="en-GB"/>
              <a:t>Batch size: 80:80</a:t>
            </a:r>
            <a:endParaRPr/>
          </a:p>
          <a:p>
            <a:pPr indent="0" lvl="0" marL="0" rtl="0" algn="l">
              <a:spcBef>
                <a:spcPts val="1200"/>
              </a:spcBef>
              <a:spcAft>
                <a:spcPts val="0"/>
              </a:spcAft>
              <a:buNone/>
            </a:pPr>
            <a:r>
              <a:rPr lang="en-GB"/>
              <a:t>Epochs: 50</a:t>
            </a:r>
            <a:endParaRPr/>
          </a:p>
          <a:p>
            <a:pPr indent="0" lvl="0" marL="0" rtl="0" algn="l">
              <a:spcBef>
                <a:spcPts val="1200"/>
              </a:spcBef>
              <a:spcAft>
                <a:spcPts val="0"/>
              </a:spcAft>
              <a:buNone/>
            </a:pPr>
            <a:r>
              <a:rPr lang="en-GB"/>
              <a:t>LR: 0.001</a:t>
            </a:r>
            <a:endParaRPr/>
          </a:p>
          <a:p>
            <a:pPr indent="0" lvl="0" marL="0" rtl="0" algn="l">
              <a:spcBef>
                <a:spcPts val="1200"/>
              </a:spcBef>
              <a:spcAft>
                <a:spcPts val="1200"/>
              </a:spcAft>
              <a:buNone/>
            </a:pPr>
            <a:r>
              <a:t/>
            </a:r>
            <a:endParaRPr/>
          </a:p>
        </p:txBody>
      </p:sp>
      <p:sp>
        <p:nvSpPr>
          <p:cNvPr id="271" name="Google Shape;271;p3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Rotation : 0,180:100%</a:t>
            </a:r>
            <a:endParaRPr/>
          </a:p>
          <a:p>
            <a:pPr indent="0" lvl="0" marL="0" rtl="0" algn="l">
              <a:spcBef>
                <a:spcPts val="1200"/>
              </a:spcBef>
              <a:spcAft>
                <a:spcPts val="0"/>
              </a:spcAft>
              <a:buNone/>
            </a:pPr>
            <a:r>
              <a:rPr lang="en-GB"/>
              <a:t>Warp: 0.0,0.9 : 40%</a:t>
            </a:r>
            <a:endParaRPr/>
          </a:p>
          <a:p>
            <a:pPr indent="0" lvl="0" marL="0" rtl="0" algn="l">
              <a:spcBef>
                <a:spcPts val="1200"/>
              </a:spcBef>
              <a:spcAft>
                <a:spcPts val="0"/>
              </a:spcAft>
              <a:buNone/>
            </a:pPr>
            <a:r>
              <a:rPr lang="en-GB"/>
              <a:t>Blur: 5,9 : 30%</a:t>
            </a:r>
            <a:endParaRPr/>
          </a:p>
          <a:p>
            <a:pPr indent="0" lvl="0" marL="0" rtl="0" algn="l">
              <a:spcBef>
                <a:spcPts val="1200"/>
              </a:spcBef>
              <a:spcAft>
                <a:spcPts val="1200"/>
              </a:spcAft>
              <a:buNone/>
            </a:pPr>
            <a:r>
              <a:rPr lang="en-GB"/>
              <a:t>Brightness/contrast: 30%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Goals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Achieve 90% accuracy on Wood et al’s dataset on 1 of model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Wood et al</a:t>
            </a:r>
            <a:endParaRPr/>
          </a:p>
        </p:txBody>
      </p:sp>
      <p:sp>
        <p:nvSpPr>
          <p:cNvPr id="277" name="Google Shape;277;p3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Deeplab</a:t>
            </a:r>
            <a:r>
              <a:rPr lang="en-GB"/>
              <a:t>+</a:t>
            </a:r>
            <a:endParaRPr/>
          </a:p>
        </p:txBody>
      </p:sp>
      <p:sp>
        <p:nvSpPr>
          <p:cNvPr id="283" name="Google Shape;283;p33"/>
          <p:cNvSpPr txBox="1"/>
          <p:nvPr>
            <p:ph idx="1" type="body"/>
          </p:nvPr>
        </p:nvSpPr>
        <p:spPr>
          <a:xfrm>
            <a:off x="270625" y="1017725"/>
            <a:ext cx="3375900" cy="2468700"/>
          </a:xfrm>
          <a:prstGeom prst="rect">
            <a:avLst/>
          </a:prstGeom>
        </p:spPr>
        <p:txBody>
          <a:bodyPr anchorCtr="0" anchor="t" bIns="91425" lIns="91425" spcFirstLastPara="1" rIns="91425" wrap="square" tIns="91425">
            <a:normAutofit/>
          </a:bodyPr>
          <a:lstStyle/>
          <a:p>
            <a:pPr indent="-292100" lvl="0" marL="457200" rtl="0" algn="l">
              <a:spcBef>
                <a:spcPts val="0"/>
              </a:spcBef>
              <a:spcAft>
                <a:spcPts val="0"/>
              </a:spcAft>
              <a:buSzPts val="1000"/>
              <a:buChar char="●"/>
            </a:pPr>
            <a:r>
              <a:rPr lang="en-GB" sz="1000"/>
              <a:t>0.001 alpha</a:t>
            </a:r>
            <a:endParaRPr sz="1000"/>
          </a:p>
          <a:p>
            <a:pPr indent="-292100" lvl="0" marL="457200" rtl="0" algn="l">
              <a:spcBef>
                <a:spcPts val="0"/>
              </a:spcBef>
              <a:spcAft>
                <a:spcPts val="0"/>
              </a:spcAft>
              <a:buSzPts val="1000"/>
              <a:buChar char="●"/>
            </a:pPr>
            <a:r>
              <a:rPr lang="en-GB" sz="1000"/>
              <a:t>5 batch size</a:t>
            </a:r>
            <a:endParaRPr sz="1000"/>
          </a:p>
          <a:p>
            <a:pPr indent="-292100" lvl="0" marL="457200" rtl="0" algn="l">
              <a:spcBef>
                <a:spcPts val="0"/>
              </a:spcBef>
              <a:spcAft>
                <a:spcPts val="0"/>
              </a:spcAft>
              <a:buSzPts val="1000"/>
              <a:buChar char="●"/>
            </a:pPr>
            <a:r>
              <a:rPr lang="en-GB" sz="1000"/>
              <a:t>50 epoch</a:t>
            </a:r>
            <a:endParaRPr sz="1000"/>
          </a:p>
          <a:p>
            <a:pPr indent="-292100" lvl="0" marL="457200" rtl="0" algn="l">
              <a:spcBef>
                <a:spcPts val="0"/>
              </a:spcBef>
              <a:spcAft>
                <a:spcPts val="0"/>
              </a:spcAft>
              <a:buSzPts val="1000"/>
              <a:buChar char="●"/>
            </a:pPr>
            <a:r>
              <a:rPr lang="en-GB" sz="1000"/>
              <a:t>BCE loss</a:t>
            </a:r>
            <a:endParaRPr sz="1000"/>
          </a:p>
          <a:p>
            <a:pPr indent="-292100" lvl="0" marL="457200" rtl="0" algn="l">
              <a:spcBef>
                <a:spcPts val="0"/>
              </a:spcBef>
              <a:spcAft>
                <a:spcPts val="0"/>
              </a:spcAft>
              <a:buSzPts val="1000"/>
              <a:buChar char="●"/>
            </a:pPr>
            <a:r>
              <a:rPr lang="en-GB" sz="1000"/>
              <a:t>Full Augmentation</a:t>
            </a:r>
            <a:endParaRPr sz="1000"/>
          </a:p>
        </p:txBody>
      </p:sp>
      <p:pic>
        <p:nvPicPr>
          <p:cNvPr id="284" name="Google Shape;284;p33"/>
          <p:cNvPicPr preferRelativeResize="0"/>
          <p:nvPr/>
        </p:nvPicPr>
        <p:blipFill>
          <a:blip r:embed="rId3">
            <a:alphaModFix/>
          </a:blip>
          <a:stretch>
            <a:fillRect/>
          </a:stretch>
        </p:blipFill>
        <p:spPr>
          <a:xfrm>
            <a:off x="869475" y="3486425"/>
            <a:ext cx="4315549" cy="1397900"/>
          </a:xfrm>
          <a:prstGeom prst="rect">
            <a:avLst/>
          </a:prstGeom>
          <a:noFill/>
          <a:ln>
            <a:noFill/>
          </a:ln>
        </p:spPr>
      </p:pic>
      <p:pic>
        <p:nvPicPr>
          <p:cNvPr id="285" name="Google Shape;285;p33"/>
          <p:cNvPicPr preferRelativeResize="0"/>
          <p:nvPr/>
        </p:nvPicPr>
        <p:blipFill>
          <a:blip r:embed="rId4">
            <a:alphaModFix/>
          </a:blip>
          <a:stretch>
            <a:fillRect/>
          </a:stretch>
        </p:blipFill>
        <p:spPr>
          <a:xfrm>
            <a:off x="706038" y="2134571"/>
            <a:ext cx="4173425" cy="1351850"/>
          </a:xfrm>
          <a:prstGeom prst="rect">
            <a:avLst/>
          </a:prstGeom>
          <a:noFill/>
          <a:ln>
            <a:noFill/>
          </a:ln>
        </p:spPr>
      </p:pic>
      <p:sp>
        <p:nvSpPr>
          <p:cNvPr id="286" name="Google Shape;286;p33"/>
          <p:cNvSpPr txBox="1"/>
          <p:nvPr/>
        </p:nvSpPr>
        <p:spPr>
          <a:xfrm>
            <a:off x="61600" y="2954600"/>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MEAN IoU: 0.2941289</a:t>
            </a:r>
            <a:endParaRPr/>
          </a:p>
        </p:txBody>
      </p:sp>
      <p:sp>
        <p:nvSpPr>
          <p:cNvPr id="287" name="Google Shape;287;p33"/>
          <p:cNvSpPr txBox="1"/>
          <p:nvPr/>
        </p:nvSpPr>
        <p:spPr>
          <a:xfrm>
            <a:off x="-102675" y="3767775"/>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MEAN IoU: 0.38324133</a:t>
            </a:r>
            <a:endParaRPr/>
          </a:p>
        </p:txBody>
      </p:sp>
      <p:pic>
        <p:nvPicPr>
          <p:cNvPr id="288" name="Google Shape;288;p33"/>
          <p:cNvPicPr preferRelativeResize="0"/>
          <p:nvPr/>
        </p:nvPicPr>
        <p:blipFill>
          <a:blip r:embed="rId5">
            <a:alphaModFix/>
          </a:blip>
          <a:stretch>
            <a:fillRect/>
          </a:stretch>
        </p:blipFill>
        <p:spPr>
          <a:xfrm>
            <a:off x="5870162" y="2650850"/>
            <a:ext cx="1623500" cy="1085100"/>
          </a:xfrm>
          <a:prstGeom prst="rect">
            <a:avLst/>
          </a:prstGeom>
          <a:noFill/>
          <a:ln>
            <a:noFill/>
          </a:ln>
        </p:spPr>
      </p:pic>
      <p:pic>
        <p:nvPicPr>
          <p:cNvPr id="289" name="Google Shape;289;p33"/>
          <p:cNvPicPr preferRelativeResize="0"/>
          <p:nvPr/>
        </p:nvPicPr>
        <p:blipFill>
          <a:blip r:embed="rId6">
            <a:alphaModFix/>
          </a:blip>
          <a:stretch>
            <a:fillRect/>
          </a:stretch>
        </p:blipFill>
        <p:spPr>
          <a:xfrm>
            <a:off x="5801600" y="3689300"/>
            <a:ext cx="1760619" cy="1195025"/>
          </a:xfrm>
          <a:prstGeom prst="rect">
            <a:avLst/>
          </a:prstGeom>
          <a:noFill/>
          <a:ln>
            <a:noFill/>
          </a:ln>
        </p:spPr>
      </p:pic>
      <p:sp>
        <p:nvSpPr>
          <p:cNvPr id="290" name="Google Shape;290;p33"/>
          <p:cNvSpPr txBox="1"/>
          <p:nvPr/>
        </p:nvSpPr>
        <p:spPr>
          <a:xfrm>
            <a:off x="573970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10/10 [00:04&lt;00:00,  2.38it/s, bce_loss - 0.01746, iou_score - 0.9109]</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3/3 [00:00&lt;00:00,  5.52it/s, bce_loss - 0.02522, iou_score - 0.8661]</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Unet</a:t>
            </a:r>
            <a:endParaRPr/>
          </a:p>
        </p:txBody>
      </p:sp>
      <p:pic>
        <p:nvPicPr>
          <p:cNvPr id="296" name="Google Shape;296;p34"/>
          <p:cNvPicPr preferRelativeResize="0"/>
          <p:nvPr/>
        </p:nvPicPr>
        <p:blipFill>
          <a:blip r:embed="rId3">
            <a:alphaModFix/>
          </a:blip>
          <a:stretch>
            <a:fillRect/>
          </a:stretch>
        </p:blipFill>
        <p:spPr>
          <a:xfrm>
            <a:off x="619688" y="3535150"/>
            <a:ext cx="4351325" cy="1339542"/>
          </a:xfrm>
          <a:prstGeom prst="rect">
            <a:avLst/>
          </a:prstGeom>
          <a:noFill/>
          <a:ln>
            <a:noFill/>
          </a:ln>
        </p:spPr>
      </p:pic>
      <p:sp>
        <p:nvSpPr>
          <p:cNvPr id="297" name="Google Shape;297;p34"/>
          <p:cNvSpPr txBox="1"/>
          <p:nvPr/>
        </p:nvSpPr>
        <p:spPr>
          <a:xfrm>
            <a:off x="677286" y="3535143"/>
            <a:ext cx="1740300" cy="142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0.3373418</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298" name="Google Shape;298;p34"/>
          <p:cNvPicPr preferRelativeResize="0"/>
          <p:nvPr/>
        </p:nvPicPr>
        <p:blipFill>
          <a:blip r:embed="rId4">
            <a:alphaModFix/>
          </a:blip>
          <a:stretch>
            <a:fillRect/>
          </a:stretch>
        </p:blipFill>
        <p:spPr>
          <a:xfrm>
            <a:off x="619700" y="2232825"/>
            <a:ext cx="4351301" cy="1199400"/>
          </a:xfrm>
          <a:prstGeom prst="rect">
            <a:avLst/>
          </a:prstGeom>
          <a:noFill/>
          <a:ln>
            <a:noFill/>
          </a:ln>
        </p:spPr>
      </p:pic>
      <p:sp>
        <p:nvSpPr>
          <p:cNvPr id="299" name="Google Shape;299;p34"/>
          <p:cNvSpPr txBox="1"/>
          <p:nvPr/>
        </p:nvSpPr>
        <p:spPr>
          <a:xfrm>
            <a:off x="376243" y="2386764"/>
            <a:ext cx="1876800" cy="119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0.263201</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a:p>
        </p:txBody>
      </p:sp>
      <p:pic>
        <p:nvPicPr>
          <p:cNvPr id="300" name="Google Shape;300;p34"/>
          <p:cNvPicPr preferRelativeResize="0"/>
          <p:nvPr/>
        </p:nvPicPr>
        <p:blipFill>
          <a:blip r:embed="rId5">
            <a:alphaModFix/>
          </a:blip>
          <a:stretch>
            <a:fillRect/>
          </a:stretch>
        </p:blipFill>
        <p:spPr>
          <a:xfrm>
            <a:off x="5662750" y="2128950"/>
            <a:ext cx="1876800" cy="1235481"/>
          </a:xfrm>
          <a:prstGeom prst="rect">
            <a:avLst/>
          </a:prstGeom>
          <a:noFill/>
          <a:ln>
            <a:noFill/>
          </a:ln>
        </p:spPr>
      </p:pic>
      <p:pic>
        <p:nvPicPr>
          <p:cNvPr id="301" name="Google Shape;301;p34"/>
          <p:cNvPicPr preferRelativeResize="0"/>
          <p:nvPr/>
        </p:nvPicPr>
        <p:blipFill>
          <a:blip r:embed="rId6">
            <a:alphaModFix/>
          </a:blip>
          <a:stretch>
            <a:fillRect/>
          </a:stretch>
        </p:blipFill>
        <p:spPr>
          <a:xfrm>
            <a:off x="5614381" y="3364425"/>
            <a:ext cx="1973536" cy="1339550"/>
          </a:xfrm>
          <a:prstGeom prst="rect">
            <a:avLst/>
          </a:prstGeom>
          <a:noFill/>
          <a:ln>
            <a:noFill/>
          </a:ln>
        </p:spPr>
      </p:pic>
      <p:sp>
        <p:nvSpPr>
          <p:cNvPr id="302" name="Google Shape;302;p34"/>
          <p:cNvSpPr txBox="1"/>
          <p:nvPr/>
        </p:nvSpPr>
        <p:spPr>
          <a:xfrm>
            <a:off x="5870225" y="-893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10/10 [00:04&lt;00:00,  2.18it/s, bce_loss - 0.01691, iou_score - 0.9183]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3/3 [00:00&lt;00:00,  5.49it/s, bce_loss - 0.02881, iou_score - 0.8637]</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Label Adapter (Wood, Deeplab)</a:t>
            </a:r>
            <a:endParaRPr/>
          </a:p>
        </p:txBody>
      </p:sp>
      <p:sp>
        <p:nvSpPr>
          <p:cNvPr id="308" name="Google Shape;308;p3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09" name="Google Shape;309;p3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0" name="Google Shape;310;p35"/>
          <p:cNvPicPr preferRelativeResize="0"/>
          <p:nvPr/>
        </p:nvPicPr>
        <p:blipFill>
          <a:blip r:embed="rId3">
            <a:alphaModFix/>
          </a:blip>
          <a:stretch>
            <a:fillRect/>
          </a:stretch>
        </p:blipFill>
        <p:spPr>
          <a:xfrm>
            <a:off x="133338" y="1250950"/>
            <a:ext cx="4356624" cy="1425437"/>
          </a:xfrm>
          <a:prstGeom prst="rect">
            <a:avLst/>
          </a:prstGeom>
          <a:noFill/>
          <a:ln>
            <a:noFill/>
          </a:ln>
        </p:spPr>
      </p:pic>
      <p:sp>
        <p:nvSpPr>
          <p:cNvPr id="311" name="Google Shape;311;p35"/>
          <p:cNvSpPr txBox="1"/>
          <p:nvPr/>
        </p:nvSpPr>
        <p:spPr>
          <a:xfrm>
            <a:off x="3808848" y="1908409"/>
            <a:ext cx="1429200" cy="144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0.47581023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312" name="Google Shape;312;p35"/>
          <p:cNvPicPr preferRelativeResize="0"/>
          <p:nvPr/>
        </p:nvPicPr>
        <p:blipFill>
          <a:blip r:embed="rId4">
            <a:alphaModFix/>
          </a:blip>
          <a:stretch>
            <a:fillRect/>
          </a:stretch>
        </p:blipFill>
        <p:spPr>
          <a:xfrm>
            <a:off x="133350" y="2909600"/>
            <a:ext cx="4273025" cy="1603456"/>
          </a:xfrm>
          <a:prstGeom prst="rect">
            <a:avLst/>
          </a:prstGeom>
          <a:noFill/>
          <a:ln>
            <a:noFill/>
          </a:ln>
        </p:spPr>
      </p:pic>
      <p:sp>
        <p:nvSpPr>
          <p:cNvPr id="313" name="Google Shape;313;p35"/>
          <p:cNvSpPr txBox="1"/>
          <p:nvPr/>
        </p:nvSpPr>
        <p:spPr>
          <a:xfrm>
            <a:off x="3723092" y="3700518"/>
            <a:ext cx="1401900" cy="162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0.42071274</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
        <p:nvSpPr>
          <p:cNvPr id="314" name="Google Shape;314;p35"/>
          <p:cNvSpPr txBox="1"/>
          <p:nvPr/>
        </p:nvSpPr>
        <p:spPr>
          <a:xfrm>
            <a:off x="5892200" y="80450"/>
            <a:ext cx="3000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Epoch: 50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train: 100%|██████████| 32/32 [00:03&lt;00:00,  8.99it/s, bce_loss - 0.007583, iou_score - 0.9474]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valid: 100%|██████████| 20/20 [00:00&lt;00:00, 34.65it/s, bce_loss - 0.027, iou_score - 0.8792]</a:t>
            </a:r>
            <a:endParaRPr sz="1050">
              <a:solidFill>
                <a:srgbClr val="D5D5D5"/>
              </a:solidFill>
              <a:highlight>
                <a:srgbClr val="383838"/>
              </a:highlight>
              <a:latin typeface="Courier New"/>
              <a:ea typeface="Courier New"/>
              <a:cs typeface="Courier New"/>
              <a:sym typeface="Courier New"/>
            </a:endParaRPr>
          </a:p>
        </p:txBody>
      </p:sp>
      <p:pic>
        <p:nvPicPr>
          <p:cNvPr id="315" name="Google Shape;315;p35"/>
          <p:cNvPicPr preferRelativeResize="0"/>
          <p:nvPr/>
        </p:nvPicPr>
        <p:blipFill>
          <a:blip r:embed="rId5">
            <a:alphaModFix/>
          </a:blip>
          <a:stretch>
            <a:fillRect/>
          </a:stretch>
        </p:blipFill>
        <p:spPr>
          <a:xfrm>
            <a:off x="5662579" y="2007125"/>
            <a:ext cx="2902474" cy="256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Label Adapter (Wood, Unet)</a:t>
            </a:r>
            <a:endParaRPr/>
          </a:p>
        </p:txBody>
      </p:sp>
      <p:pic>
        <p:nvPicPr>
          <p:cNvPr id="321" name="Google Shape;321;p36"/>
          <p:cNvPicPr preferRelativeResize="0"/>
          <p:nvPr/>
        </p:nvPicPr>
        <p:blipFill>
          <a:blip r:embed="rId3">
            <a:alphaModFix/>
          </a:blip>
          <a:stretch>
            <a:fillRect/>
          </a:stretch>
        </p:blipFill>
        <p:spPr>
          <a:xfrm>
            <a:off x="266800" y="1253850"/>
            <a:ext cx="4089701" cy="1324891"/>
          </a:xfrm>
          <a:prstGeom prst="rect">
            <a:avLst/>
          </a:prstGeom>
          <a:noFill/>
          <a:ln>
            <a:noFill/>
          </a:ln>
        </p:spPr>
      </p:pic>
      <p:sp>
        <p:nvSpPr>
          <p:cNvPr id="322" name="Google Shape;322;p36"/>
          <p:cNvSpPr txBox="1"/>
          <p:nvPr/>
        </p:nvSpPr>
        <p:spPr>
          <a:xfrm>
            <a:off x="3783112" y="1900812"/>
            <a:ext cx="1341900" cy="134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0.47256178</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323" name="Google Shape;323;p36"/>
          <p:cNvPicPr preferRelativeResize="0"/>
          <p:nvPr/>
        </p:nvPicPr>
        <p:blipFill>
          <a:blip r:embed="rId4">
            <a:alphaModFix/>
          </a:blip>
          <a:stretch>
            <a:fillRect/>
          </a:stretch>
        </p:blipFill>
        <p:spPr>
          <a:xfrm>
            <a:off x="205075" y="3036050"/>
            <a:ext cx="4366925" cy="1382595"/>
          </a:xfrm>
          <a:prstGeom prst="rect">
            <a:avLst/>
          </a:prstGeom>
          <a:noFill/>
          <a:ln>
            <a:noFill/>
          </a:ln>
        </p:spPr>
      </p:pic>
      <p:sp>
        <p:nvSpPr>
          <p:cNvPr id="324" name="Google Shape;324;p36"/>
          <p:cNvSpPr txBox="1"/>
          <p:nvPr/>
        </p:nvSpPr>
        <p:spPr>
          <a:xfrm>
            <a:off x="4035382" y="3836105"/>
            <a:ext cx="1432800" cy="140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0.3874198</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325" name="Google Shape;325;p36"/>
          <p:cNvPicPr preferRelativeResize="0"/>
          <p:nvPr/>
        </p:nvPicPr>
        <p:blipFill>
          <a:blip r:embed="rId5">
            <a:alphaModFix/>
          </a:blip>
          <a:stretch>
            <a:fillRect/>
          </a:stretch>
        </p:blipFill>
        <p:spPr>
          <a:xfrm>
            <a:off x="5400775" y="1976550"/>
            <a:ext cx="3333700" cy="2942350"/>
          </a:xfrm>
          <a:prstGeom prst="rect">
            <a:avLst/>
          </a:prstGeom>
          <a:noFill/>
          <a:ln>
            <a:noFill/>
          </a:ln>
        </p:spPr>
      </p:pic>
      <p:sp>
        <p:nvSpPr>
          <p:cNvPr id="326" name="Google Shape;326;p36"/>
          <p:cNvSpPr txBox="1"/>
          <p:nvPr/>
        </p:nvSpPr>
        <p:spPr>
          <a:xfrm>
            <a:off x="5652600" y="584700"/>
            <a:ext cx="30000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Epoch: 50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train: 100%|██████████| 32/32 [00:03&lt;00:00,  9.13it/s, bce_loss - 0.007947, iou_score - 0.9456]</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valid: 100%|██████████| 20/20 [00:00&lt;00:00, 35.21it/s, bce_loss - 0.0249, iou_score - 0.88]</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Helen*</a:t>
            </a:r>
            <a:endParaRPr/>
          </a:p>
        </p:txBody>
      </p:sp>
      <p:sp>
        <p:nvSpPr>
          <p:cNvPr id="332" name="Google Shape;332;p3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38"/>
          <p:cNvPicPr preferRelativeResize="0"/>
          <p:nvPr/>
        </p:nvPicPr>
        <p:blipFill>
          <a:blip r:embed="rId3">
            <a:alphaModFix/>
          </a:blip>
          <a:stretch>
            <a:fillRect/>
          </a:stretch>
        </p:blipFill>
        <p:spPr>
          <a:xfrm>
            <a:off x="4195252" y="2367125"/>
            <a:ext cx="3259198" cy="1055850"/>
          </a:xfrm>
          <a:prstGeom prst="rect">
            <a:avLst/>
          </a:prstGeom>
          <a:noFill/>
          <a:ln>
            <a:noFill/>
          </a:ln>
        </p:spPr>
      </p:pic>
      <p:pic>
        <p:nvPicPr>
          <p:cNvPr id="338" name="Google Shape;338;p38"/>
          <p:cNvPicPr preferRelativeResize="0"/>
          <p:nvPr/>
        </p:nvPicPr>
        <p:blipFill>
          <a:blip r:embed="rId4">
            <a:alphaModFix/>
          </a:blip>
          <a:stretch>
            <a:fillRect/>
          </a:stretch>
        </p:blipFill>
        <p:spPr>
          <a:xfrm>
            <a:off x="4195187" y="3485650"/>
            <a:ext cx="3259274" cy="1055850"/>
          </a:xfrm>
          <a:prstGeom prst="rect">
            <a:avLst/>
          </a:prstGeom>
          <a:noFill/>
          <a:ln>
            <a:noFill/>
          </a:ln>
        </p:spPr>
      </p:pic>
      <p:sp>
        <p:nvSpPr>
          <p:cNvPr id="339" name="Google Shape;339;p38"/>
          <p:cNvSpPr txBox="1"/>
          <p:nvPr/>
        </p:nvSpPr>
        <p:spPr>
          <a:xfrm>
            <a:off x="7584325" y="2740675"/>
            <a:ext cx="1743900" cy="130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0.42477095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0.46194646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340" name="Google Shape;340;p38"/>
          <p:cNvPicPr preferRelativeResize="0"/>
          <p:nvPr/>
        </p:nvPicPr>
        <p:blipFill>
          <a:blip r:embed="rId5">
            <a:alphaModFix/>
          </a:blip>
          <a:stretch>
            <a:fillRect/>
          </a:stretch>
        </p:blipFill>
        <p:spPr>
          <a:xfrm>
            <a:off x="294663" y="2871236"/>
            <a:ext cx="2610112" cy="1744514"/>
          </a:xfrm>
          <a:prstGeom prst="rect">
            <a:avLst/>
          </a:prstGeom>
          <a:noFill/>
          <a:ln>
            <a:noFill/>
          </a:ln>
        </p:spPr>
      </p:pic>
      <p:pic>
        <p:nvPicPr>
          <p:cNvPr id="341" name="Google Shape;341;p38"/>
          <p:cNvPicPr preferRelativeResize="0"/>
          <p:nvPr/>
        </p:nvPicPr>
        <p:blipFill rotWithShape="1">
          <a:blip r:embed="rId6">
            <a:alphaModFix/>
          </a:blip>
          <a:srcRect b="0" l="-2160" r="2160" t="0"/>
          <a:stretch/>
        </p:blipFill>
        <p:spPr>
          <a:xfrm>
            <a:off x="474200" y="1221475"/>
            <a:ext cx="2430575" cy="1649750"/>
          </a:xfrm>
          <a:prstGeom prst="rect">
            <a:avLst/>
          </a:prstGeom>
          <a:noFill/>
          <a:ln>
            <a:noFill/>
          </a:ln>
        </p:spPr>
      </p:pic>
      <p:sp>
        <p:nvSpPr>
          <p:cNvPr id="342" name="Google Shape;342;p38"/>
          <p:cNvSpPr txBox="1"/>
          <p:nvPr>
            <p:ph type="title"/>
          </p:nvPr>
        </p:nvSpPr>
        <p:spPr>
          <a:xfrm>
            <a:off x="-249825" y="280300"/>
            <a:ext cx="4712100" cy="564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1800"/>
              <a:t>DeepLabV3+ (Helen*)</a:t>
            </a:r>
            <a:endParaRPr b="1" sz="1800"/>
          </a:p>
        </p:txBody>
      </p:sp>
      <p:sp>
        <p:nvSpPr>
          <p:cNvPr id="343" name="Google Shape;343;p38"/>
          <p:cNvSpPr txBox="1"/>
          <p:nvPr/>
        </p:nvSpPr>
        <p:spPr>
          <a:xfrm>
            <a:off x="5098575" y="561525"/>
            <a:ext cx="30000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50">
                <a:solidFill>
                  <a:srgbClr val="D5D5D5"/>
                </a:solidFill>
                <a:highlight>
                  <a:srgbClr val="383838"/>
                </a:highlight>
                <a:latin typeface="Courier New"/>
                <a:ea typeface="Courier New"/>
                <a:cs typeface="Courier New"/>
                <a:sym typeface="Courier New"/>
              </a:rPr>
              <a:t>Epoch: 50</a:t>
            </a:r>
            <a:endParaRPr b="1"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GB" sz="1050">
                <a:solidFill>
                  <a:srgbClr val="D5D5D5"/>
                </a:solidFill>
                <a:highlight>
                  <a:srgbClr val="383838"/>
                </a:highlight>
                <a:latin typeface="Courier New"/>
                <a:ea typeface="Courier New"/>
                <a:cs typeface="Courier New"/>
                <a:sym typeface="Courier New"/>
              </a:rPr>
              <a:t>train: 100%|██████████| 11/11 [00:06&lt;00:00,  1.57it/s, bce_loss - 0.02592, iou_score - 0.933]</a:t>
            </a:r>
            <a:endParaRPr b="1"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b="1" lang="en-GB" sz="1050">
                <a:solidFill>
                  <a:srgbClr val="D5D5D5"/>
                </a:solidFill>
                <a:highlight>
                  <a:srgbClr val="383838"/>
                </a:highlight>
                <a:latin typeface="Courier New"/>
                <a:ea typeface="Courier New"/>
                <a:cs typeface="Courier New"/>
                <a:sym typeface="Courier New"/>
              </a:rPr>
              <a:t>valid: 100%|██████████| 4/4 [00:00&lt;00:00,  4.98it/s, bce_loss - 0.05723, iou_score - 0.8466]</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9"/>
          <p:cNvPicPr preferRelativeResize="0"/>
          <p:nvPr/>
        </p:nvPicPr>
        <p:blipFill>
          <a:blip r:embed="rId3">
            <a:alphaModFix/>
          </a:blip>
          <a:stretch>
            <a:fillRect/>
          </a:stretch>
        </p:blipFill>
        <p:spPr>
          <a:xfrm>
            <a:off x="3298675" y="1666500"/>
            <a:ext cx="4192625" cy="1358225"/>
          </a:xfrm>
          <a:prstGeom prst="rect">
            <a:avLst/>
          </a:prstGeom>
          <a:noFill/>
          <a:ln>
            <a:noFill/>
          </a:ln>
        </p:spPr>
      </p:pic>
      <p:pic>
        <p:nvPicPr>
          <p:cNvPr id="349" name="Google Shape;349;p39"/>
          <p:cNvPicPr preferRelativeResize="0"/>
          <p:nvPr/>
        </p:nvPicPr>
        <p:blipFill>
          <a:blip r:embed="rId4">
            <a:alphaModFix/>
          </a:blip>
          <a:stretch>
            <a:fillRect/>
          </a:stretch>
        </p:blipFill>
        <p:spPr>
          <a:xfrm>
            <a:off x="3368913" y="3280050"/>
            <a:ext cx="4052150" cy="1312725"/>
          </a:xfrm>
          <a:prstGeom prst="rect">
            <a:avLst/>
          </a:prstGeom>
          <a:noFill/>
          <a:ln>
            <a:noFill/>
          </a:ln>
        </p:spPr>
      </p:pic>
      <p:sp>
        <p:nvSpPr>
          <p:cNvPr id="350" name="Google Shape;350;p39"/>
          <p:cNvSpPr txBox="1"/>
          <p:nvPr/>
        </p:nvSpPr>
        <p:spPr>
          <a:xfrm>
            <a:off x="7569750" y="2571750"/>
            <a:ext cx="1743900" cy="127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0.43558362</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0.41372606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351" name="Google Shape;351;p39"/>
          <p:cNvPicPr preferRelativeResize="0"/>
          <p:nvPr/>
        </p:nvPicPr>
        <p:blipFill>
          <a:blip r:embed="rId5">
            <a:alphaModFix/>
          </a:blip>
          <a:stretch>
            <a:fillRect/>
          </a:stretch>
        </p:blipFill>
        <p:spPr>
          <a:xfrm>
            <a:off x="413500" y="2975979"/>
            <a:ext cx="2593300" cy="1733271"/>
          </a:xfrm>
          <a:prstGeom prst="rect">
            <a:avLst/>
          </a:prstGeom>
          <a:noFill/>
          <a:ln>
            <a:noFill/>
          </a:ln>
        </p:spPr>
      </p:pic>
      <p:pic>
        <p:nvPicPr>
          <p:cNvPr id="352" name="Google Shape;352;p39"/>
          <p:cNvPicPr preferRelativeResize="0"/>
          <p:nvPr/>
        </p:nvPicPr>
        <p:blipFill>
          <a:blip r:embed="rId6">
            <a:alphaModFix/>
          </a:blip>
          <a:stretch>
            <a:fillRect/>
          </a:stretch>
        </p:blipFill>
        <p:spPr>
          <a:xfrm>
            <a:off x="413500" y="1110700"/>
            <a:ext cx="2593300" cy="1733271"/>
          </a:xfrm>
          <a:prstGeom prst="rect">
            <a:avLst/>
          </a:prstGeom>
          <a:noFill/>
          <a:ln>
            <a:noFill/>
          </a:ln>
        </p:spPr>
      </p:pic>
      <p:sp>
        <p:nvSpPr>
          <p:cNvPr id="353" name="Google Shape;353;p39"/>
          <p:cNvSpPr txBox="1"/>
          <p:nvPr>
            <p:ph type="title"/>
          </p:nvPr>
        </p:nvSpPr>
        <p:spPr>
          <a:xfrm>
            <a:off x="-249825" y="280300"/>
            <a:ext cx="4712100" cy="564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1800"/>
              <a:t>Unet</a:t>
            </a:r>
            <a:r>
              <a:rPr b="1" lang="en-GB" sz="1800"/>
              <a:t> (Helen*)</a:t>
            </a:r>
            <a:endParaRPr b="1" sz="1800"/>
          </a:p>
        </p:txBody>
      </p:sp>
      <p:sp>
        <p:nvSpPr>
          <p:cNvPr id="354" name="Google Shape;354;p39"/>
          <p:cNvSpPr txBox="1"/>
          <p:nvPr/>
        </p:nvSpPr>
        <p:spPr>
          <a:xfrm>
            <a:off x="4761675" y="232100"/>
            <a:ext cx="30000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Epoch: 50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train: 100%|██████████| 11/11 [00:06&lt;00:00,  1.57it/s, bce_loss - 0.02408, iou_score - 0.9407]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valid: 100%|██████████| 4/4 [00:00&lt;00:00,  4.98it/s, bce_loss - 0.06019, iou_score - 0.8469]</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0"/>
          <p:cNvSpPr txBox="1"/>
          <p:nvPr>
            <p:ph type="title"/>
          </p:nvPr>
        </p:nvSpPr>
        <p:spPr>
          <a:xfrm>
            <a:off x="-249825" y="280300"/>
            <a:ext cx="4712100" cy="564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1800"/>
              <a:t>Label Adapter</a:t>
            </a:r>
            <a:r>
              <a:rPr b="1" lang="en-GB" sz="1800"/>
              <a:t> (Helen*, Deeplab)</a:t>
            </a:r>
            <a:endParaRPr b="1" sz="1800"/>
          </a:p>
        </p:txBody>
      </p:sp>
      <p:pic>
        <p:nvPicPr>
          <p:cNvPr id="360" name="Google Shape;360;p40"/>
          <p:cNvPicPr preferRelativeResize="0"/>
          <p:nvPr/>
        </p:nvPicPr>
        <p:blipFill>
          <a:blip r:embed="rId3">
            <a:alphaModFix/>
          </a:blip>
          <a:stretch>
            <a:fillRect/>
          </a:stretch>
        </p:blipFill>
        <p:spPr>
          <a:xfrm>
            <a:off x="3338000" y="2093775"/>
            <a:ext cx="3845599" cy="1245825"/>
          </a:xfrm>
          <a:prstGeom prst="rect">
            <a:avLst/>
          </a:prstGeom>
          <a:noFill/>
          <a:ln>
            <a:noFill/>
          </a:ln>
        </p:spPr>
      </p:pic>
      <p:pic>
        <p:nvPicPr>
          <p:cNvPr id="361" name="Google Shape;361;p40"/>
          <p:cNvPicPr preferRelativeResize="0"/>
          <p:nvPr/>
        </p:nvPicPr>
        <p:blipFill>
          <a:blip r:embed="rId4">
            <a:alphaModFix/>
          </a:blip>
          <a:stretch>
            <a:fillRect/>
          </a:stretch>
        </p:blipFill>
        <p:spPr>
          <a:xfrm>
            <a:off x="3389075" y="3464250"/>
            <a:ext cx="3845640" cy="1245825"/>
          </a:xfrm>
          <a:prstGeom prst="rect">
            <a:avLst/>
          </a:prstGeom>
          <a:noFill/>
          <a:ln>
            <a:noFill/>
          </a:ln>
        </p:spPr>
      </p:pic>
      <p:sp>
        <p:nvSpPr>
          <p:cNvPr id="362" name="Google Shape;362;p40"/>
          <p:cNvSpPr txBox="1"/>
          <p:nvPr/>
        </p:nvSpPr>
        <p:spPr>
          <a:xfrm>
            <a:off x="7352625" y="2808075"/>
            <a:ext cx="1728900" cy="133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0.32374164</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0.40851286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363" name="Google Shape;363;p40"/>
          <p:cNvPicPr preferRelativeResize="0"/>
          <p:nvPr/>
        </p:nvPicPr>
        <p:blipFill>
          <a:blip r:embed="rId5">
            <a:alphaModFix/>
          </a:blip>
          <a:stretch>
            <a:fillRect/>
          </a:stretch>
        </p:blipFill>
        <p:spPr>
          <a:xfrm>
            <a:off x="330675" y="3126150"/>
            <a:ext cx="2676635" cy="1788975"/>
          </a:xfrm>
          <a:prstGeom prst="rect">
            <a:avLst/>
          </a:prstGeom>
          <a:noFill/>
          <a:ln>
            <a:noFill/>
          </a:ln>
        </p:spPr>
      </p:pic>
      <p:pic>
        <p:nvPicPr>
          <p:cNvPr id="364" name="Google Shape;364;p40"/>
          <p:cNvPicPr preferRelativeResize="0"/>
          <p:nvPr/>
        </p:nvPicPr>
        <p:blipFill>
          <a:blip r:embed="rId6">
            <a:alphaModFix/>
          </a:blip>
          <a:stretch>
            <a:fillRect/>
          </a:stretch>
        </p:blipFill>
        <p:spPr>
          <a:xfrm>
            <a:off x="152400" y="997300"/>
            <a:ext cx="3033200" cy="2058804"/>
          </a:xfrm>
          <a:prstGeom prst="rect">
            <a:avLst/>
          </a:prstGeom>
          <a:noFill/>
          <a:ln>
            <a:noFill/>
          </a:ln>
        </p:spPr>
      </p:pic>
      <p:sp>
        <p:nvSpPr>
          <p:cNvPr id="365" name="Google Shape;365;p40"/>
          <p:cNvSpPr txBox="1"/>
          <p:nvPr/>
        </p:nvSpPr>
        <p:spPr>
          <a:xfrm>
            <a:off x="4572000" y="280300"/>
            <a:ext cx="4978200" cy="193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2/2 [00:00&lt;00:00,  2.59it/s, bce_loss - 0.01667, iou_score - 0.9358]</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1/1 [00:00&lt;00:00, 10.74it/s, bce_loss - 0.0539, iou_score - 0.8609]</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1"/>
          <p:cNvSpPr txBox="1"/>
          <p:nvPr>
            <p:ph type="title"/>
          </p:nvPr>
        </p:nvSpPr>
        <p:spPr>
          <a:xfrm>
            <a:off x="-249825" y="280300"/>
            <a:ext cx="4712100" cy="564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1800"/>
              <a:t>Label Adapter (</a:t>
            </a:r>
            <a:r>
              <a:rPr b="1" lang="en-GB" sz="1800"/>
              <a:t>Helen</a:t>
            </a:r>
            <a:r>
              <a:rPr b="1" lang="en-GB" sz="1800"/>
              <a:t>*, Unet)</a:t>
            </a:r>
            <a:endParaRPr b="1" sz="1800"/>
          </a:p>
        </p:txBody>
      </p:sp>
      <p:pic>
        <p:nvPicPr>
          <p:cNvPr id="371" name="Google Shape;371;p41"/>
          <p:cNvPicPr preferRelativeResize="0"/>
          <p:nvPr/>
        </p:nvPicPr>
        <p:blipFill>
          <a:blip r:embed="rId3">
            <a:alphaModFix/>
          </a:blip>
          <a:stretch>
            <a:fillRect/>
          </a:stretch>
        </p:blipFill>
        <p:spPr>
          <a:xfrm>
            <a:off x="511775" y="2945000"/>
            <a:ext cx="2319600" cy="1574444"/>
          </a:xfrm>
          <a:prstGeom prst="rect">
            <a:avLst/>
          </a:prstGeom>
          <a:noFill/>
          <a:ln>
            <a:noFill/>
          </a:ln>
        </p:spPr>
      </p:pic>
      <p:pic>
        <p:nvPicPr>
          <p:cNvPr id="372" name="Google Shape;372;p41"/>
          <p:cNvPicPr preferRelativeResize="0"/>
          <p:nvPr/>
        </p:nvPicPr>
        <p:blipFill rotWithShape="1">
          <a:blip r:embed="rId4">
            <a:alphaModFix/>
          </a:blip>
          <a:srcRect b="0" l="-4520" r="4519" t="0"/>
          <a:stretch/>
        </p:blipFill>
        <p:spPr>
          <a:xfrm>
            <a:off x="511775" y="1223800"/>
            <a:ext cx="2319609" cy="1574450"/>
          </a:xfrm>
          <a:prstGeom prst="rect">
            <a:avLst/>
          </a:prstGeom>
          <a:noFill/>
          <a:ln>
            <a:noFill/>
          </a:ln>
        </p:spPr>
      </p:pic>
      <p:sp>
        <p:nvSpPr>
          <p:cNvPr id="373" name="Google Shape;373;p41"/>
          <p:cNvSpPr txBox="1"/>
          <p:nvPr/>
        </p:nvSpPr>
        <p:spPr>
          <a:xfrm>
            <a:off x="4784625" y="449725"/>
            <a:ext cx="3967500" cy="113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2/2 [00:00&lt;00:00,  2.62it/s, bce_loss - 0.01603, iou_score - 0.9383]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1/1 [00:00&lt;00:00, 10.90it/s, bce_loss - 0.06813, iou_score - 0.8357]</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Model saved!</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374" name="Google Shape;374;p41"/>
          <p:cNvPicPr preferRelativeResize="0"/>
          <p:nvPr/>
        </p:nvPicPr>
        <p:blipFill>
          <a:blip r:embed="rId5">
            <a:alphaModFix/>
          </a:blip>
          <a:stretch>
            <a:fillRect/>
          </a:stretch>
        </p:blipFill>
        <p:spPr>
          <a:xfrm>
            <a:off x="3314950" y="2217525"/>
            <a:ext cx="3659774" cy="1185615"/>
          </a:xfrm>
          <a:prstGeom prst="rect">
            <a:avLst/>
          </a:prstGeom>
          <a:noFill/>
          <a:ln>
            <a:noFill/>
          </a:ln>
        </p:spPr>
      </p:pic>
      <p:pic>
        <p:nvPicPr>
          <p:cNvPr id="375" name="Google Shape;375;p41"/>
          <p:cNvPicPr preferRelativeResize="0"/>
          <p:nvPr/>
        </p:nvPicPr>
        <p:blipFill>
          <a:blip r:embed="rId6">
            <a:alphaModFix/>
          </a:blip>
          <a:stretch>
            <a:fillRect/>
          </a:stretch>
        </p:blipFill>
        <p:spPr>
          <a:xfrm>
            <a:off x="3362950" y="3457200"/>
            <a:ext cx="3659774" cy="1185600"/>
          </a:xfrm>
          <a:prstGeom prst="rect">
            <a:avLst/>
          </a:prstGeom>
          <a:noFill/>
          <a:ln>
            <a:noFill/>
          </a:ln>
        </p:spPr>
      </p:pic>
      <p:sp>
        <p:nvSpPr>
          <p:cNvPr id="376" name="Google Shape;376;p41"/>
          <p:cNvSpPr txBox="1"/>
          <p:nvPr/>
        </p:nvSpPr>
        <p:spPr>
          <a:xfrm>
            <a:off x="7113050" y="20974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0.48009518</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0.37349173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39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DeepLabV3+</a:t>
            </a:r>
            <a:endParaRPr/>
          </a:p>
        </p:txBody>
      </p:sp>
      <p:sp>
        <p:nvSpPr>
          <p:cNvPr id="67" name="Google Shape;67;p15"/>
          <p:cNvSpPr txBox="1"/>
          <p:nvPr/>
        </p:nvSpPr>
        <p:spPr>
          <a:xfrm>
            <a:off x="7152275" y="155350"/>
            <a:ext cx="19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Sample size: 1000</a:t>
            </a:r>
            <a:endParaRPr/>
          </a:p>
          <a:p>
            <a:pPr indent="0" lvl="0" marL="0" rtl="0" algn="l">
              <a:spcBef>
                <a:spcPts val="0"/>
              </a:spcBef>
              <a:spcAft>
                <a:spcPts val="0"/>
              </a:spcAft>
              <a:buNone/>
            </a:pPr>
            <a:r>
              <a:rPr lang="en-GB"/>
              <a:t>Batch size: 100</a:t>
            </a:r>
            <a:endParaRPr/>
          </a:p>
          <a:p>
            <a:pPr indent="0" lvl="0" marL="0" rtl="0" algn="l">
              <a:spcBef>
                <a:spcPts val="0"/>
              </a:spcBef>
              <a:spcAft>
                <a:spcPts val="0"/>
              </a:spcAft>
              <a:buNone/>
            </a:pPr>
            <a:r>
              <a:rPr lang="en-GB"/>
              <a:t>Epochs: 20</a:t>
            </a:r>
            <a:endParaRPr/>
          </a:p>
          <a:p>
            <a:pPr indent="0" lvl="0" marL="0" rtl="0" algn="l">
              <a:spcBef>
                <a:spcPts val="0"/>
              </a:spcBef>
              <a:spcAft>
                <a:spcPts val="0"/>
              </a:spcAft>
              <a:buNone/>
            </a:pPr>
            <a:r>
              <a:rPr lang="en-GB"/>
              <a:t>Resolution: 255</a:t>
            </a:r>
            <a:endParaRPr/>
          </a:p>
          <a:p>
            <a:pPr indent="0" lvl="0" marL="0" rtl="0" algn="l">
              <a:spcBef>
                <a:spcPts val="0"/>
              </a:spcBef>
              <a:spcAft>
                <a:spcPts val="0"/>
              </a:spcAft>
              <a:buNone/>
            </a:pPr>
            <a:r>
              <a:rPr lang="en-GB"/>
              <a:t>Augmented: all</a:t>
            </a:r>
            <a:endParaRPr/>
          </a:p>
          <a:p>
            <a:pPr indent="0" lvl="0" marL="0" rtl="0" algn="l">
              <a:spcBef>
                <a:spcPts val="0"/>
              </a:spcBef>
              <a:spcAft>
                <a:spcPts val="0"/>
              </a:spcAft>
              <a:buNone/>
            </a:pPr>
            <a:r>
              <a:rPr lang="en-GB"/>
              <a:t>Alpha: 0.001</a:t>
            </a:r>
            <a:endParaRPr/>
          </a:p>
          <a:p>
            <a:pPr indent="0" lvl="0" marL="0" rtl="0" algn="l">
              <a:spcBef>
                <a:spcPts val="0"/>
              </a:spcBef>
              <a:spcAft>
                <a:spcPts val="0"/>
              </a:spcAft>
              <a:buNone/>
            </a:pPr>
            <a:r>
              <a:t/>
            </a:r>
            <a:endParaRPr/>
          </a:p>
        </p:txBody>
      </p:sp>
      <p:pic>
        <p:nvPicPr>
          <p:cNvPr id="68" name="Google Shape;68;p15"/>
          <p:cNvPicPr preferRelativeResize="0"/>
          <p:nvPr/>
        </p:nvPicPr>
        <p:blipFill>
          <a:blip r:embed="rId3">
            <a:alphaModFix/>
          </a:blip>
          <a:stretch>
            <a:fillRect/>
          </a:stretch>
        </p:blipFill>
        <p:spPr>
          <a:xfrm>
            <a:off x="197175" y="2847050"/>
            <a:ext cx="2968900" cy="2015150"/>
          </a:xfrm>
          <a:prstGeom prst="rect">
            <a:avLst/>
          </a:prstGeom>
          <a:noFill/>
          <a:ln>
            <a:noFill/>
          </a:ln>
        </p:spPr>
      </p:pic>
      <p:pic>
        <p:nvPicPr>
          <p:cNvPr id="69" name="Google Shape;69;p15"/>
          <p:cNvPicPr preferRelativeResize="0"/>
          <p:nvPr/>
        </p:nvPicPr>
        <p:blipFill>
          <a:blip r:embed="rId4">
            <a:alphaModFix/>
          </a:blip>
          <a:stretch>
            <a:fillRect/>
          </a:stretch>
        </p:blipFill>
        <p:spPr>
          <a:xfrm>
            <a:off x="305950" y="1017725"/>
            <a:ext cx="2751350" cy="1867500"/>
          </a:xfrm>
          <a:prstGeom prst="rect">
            <a:avLst/>
          </a:prstGeom>
          <a:noFill/>
          <a:ln>
            <a:noFill/>
          </a:ln>
        </p:spPr>
      </p:pic>
      <p:sp>
        <p:nvSpPr>
          <p:cNvPr id="70" name="Google Shape;70;p15"/>
          <p:cNvSpPr txBox="1"/>
          <p:nvPr/>
        </p:nvSpPr>
        <p:spPr>
          <a:xfrm>
            <a:off x="7152275" y="1652900"/>
            <a:ext cx="2310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dice_loss - 0.1629, iou_score - 0.7764]</a:t>
            </a:r>
            <a:endParaRPr/>
          </a:p>
        </p:txBody>
      </p:sp>
      <p:pic>
        <p:nvPicPr>
          <p:cNvPr id="71" name="Google Shape;71;p15"/>
          <p:cNvPicPr preferRelativeResize="0"/>
          <p:nvPr/>
        </p:nvPicPr>
        <p:blipFill>
          <a:blip r:embed="rId5">
            <a:alphaModFix/>
          </a:blip>
          <a:stretch>
            <a:fillRect/>
          </a:stretch>
        </p:blipFill>
        <p:spPr>
          <a:xfrm>
            <a:off x="3242700" y="2696599"/>
            <a:ext cx="3724213" cy="1206350"/>
          </a:xfrm>
          <a:prstGeom prst="rect">
            <a:avLst/>
          </a:prstGeom>
          <a:noFill/>
          <a:ln>
            <a:noFill/>
          </a:ln>
        </p:spPr>
      </p:pic>
      <p:pic>
        <p:nvPicPr>
          <p:cNvPr id="72" name="Google Shape;72;p15"/>
          <p:cNvPicPr preferRelativeResize="0"/>
          <p:nvPr/>
        </p:nvPicPr>
        <p:blipFill rotWithShape="1">
          <a:blip r:embed="rId6">
            <a:alphaModFix/>
          </a:blip>
          <a:srcRect b="0" l="1490" r="-1490" t="0"/>
          <a:stretch/>
        </p:blipFill>
        <p:spPr>
          <a:xfrm>
            <a:off x="3242700" y="1151337"/>
            <a:ext cx="3724171" cy="1206325"/>
          </a:xfrm>
          <a:prstGeom prst="rect">
            <a:avLst/>
          </a:prstGeom>
          <a:noFill/>
          <a:ln>
            <a:noFill/>
          </a:ln>
        </p:spPr>
      </p:pic>
      <p:sp>
        <p:nvSpPr>
          <p:cNvPr id="73" name="Google Shape;73;p15"/>
          <p:cNvSpPr txBox="1"/>
          <p:nvPr/>
        </p:nvSpPr>
        <p:spPr>
          <a:xfrm>
            <a:off x="2784275" y="243300"/>
            <a:ext cx="3000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 = </a:t>
            </a:r>
            <a:r>
              <a:rPr lang="en-GB" sz="1050">
                <a:solidFill>
                  <a:srgbClr val="CE9178"/>
                </a:solidFill>
                <a:highlight>
                  <a:srgbClr val="1E1E1E"/>
                </a:highlight>
                <a:latin typeface="Courier New"/>
                <a:ea typeface="Courier New"/>
                <a:cs typeface="Courier New"/>
                <a:sym typeface="Courier New"/>
              </a:rPr>
              <a:t>'resnet101'</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ENCODER_WEIGHTS = </a:t>
            </a:r>
            <a:r>
              <a:rPr lang="en-GB" sz="1050">
                <a:solidFill>
                  <a:srgbClr val="CE9178"/>
                </a:solidFill>
                <a:highlight>
                  <a:srgbClr val="1E1E1E"/>
                </a:highlight>
                <a:latin typeface="Courier New"/>
                <a:ea typeface="Courier New"/>
                <a:cs typeface="Courier New"/>
                <a:sym typeface="Courier New"/>
              </a:rPr>
              <a:t>'imagenet'</a:t>
            </a:r>
            <a:endParaRPr sz="1050">
              <a:solidFill>
                <a:srgbClr val="CE9178"/>
              </a:solidFill>
              <a:highlight>
                <a:srgbClr val="1E1E1E"/>
              </a:highlight>
              <a:latin typeface="Courier New"/>
              <a:ea typeface="Courier New"/>
              <a:cs typeface="Courier New"/>
              <a:sym typeface="Courier New"/>
            </a:endParaRPr>
          </a:p>
        </p:txBody>
      </p:sp>
      <p:sp>
        <p:nvSpPr>
          <p:cNvPr id="74" name="Google Shape;74;p15"/>
          <p:cNvSpPr txBox="1"/>
          <p:nvPr/>
        </p:nvSpPr>
        <p:spPr>
          <a:xfrm>
            <a:off x="5139550" y="2490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C9D1D9"/>
                </a:solidFill>
                <a:highlight>
                  <a:srgbClr val="0D1117"/>
                </a:highlight>
              </a:rPr>
              <a:t>Params: </a:t>
            </a:r>
            <a:r>
              <a:rPr lang="en-GB" sz="1200">
                <a:solidFill>
                  <a:srgbClr val="C9D1D9"/>
                </a:solidFill>
                <a:highlight>
                  <a:srgbClr val="161B22"/>
                </a:highlight>
              </a:rPr>
              <a:t>42M</a:t>
            </a:r>
            <a:endParaRPr sz="1200">
              <a:solidFill>
                <a:srgbClr val="C9D1D9"/>
              </a:solidFill>
              <a:highlight>
                <a:srgbClr val="0D1117"/>
              </a:highlight>
            </a:endParaRPr>
          </a:p>
          <a:p>
            <a:pPr indent="0" lvl="0" marL="0" rtl="0" algn="l">
              <a:spcBef>
                <a:spcPts val="0"/>
              </a:spcBef>
              <a:spcAft>
                <a:spcPts val="0"/>
              </a:spcAft>
              <a:buNone/>
            </a:pPr>
            <a:r>
              <a:rPr lang="en-GB" sz="1200">
                <a:solidFill>
                  <a:srgbClr val="C9D1D9"/>
                </a:solidFill>
                <a:highlight>
                  <a:srgbClr val="0D1117"/>
                </a:highlight>
              </a:rPr>
              <a:t>Layers: 101</a:t>
            </a:r>
            <a:endParaRPr sz="1200">
              <a:solidFill>
                <a:srgbClr val="C9D1D9"/>
              </a:solidFill>
              <a:highlight>
                <a:srgbClr val="0D1117"/>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311700" y="1106125"/>
            <a:ext cx="8520600" cy="1963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LaPa</a:t>
            </a:r>
            <a:endParaRPr/>
          </a:p>
        </p:txBody>
      </p:sp>
      <p:sp>
        <p:nvSpPr>
          <p:cNvPr id="382" name="Google Shape;382;p4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43"/>
          <p:cNvPicPr preferRelativeResize="0"/>
          <p:nvPr/>
        </p:nvPicPr>
        <p:blipFill>
          <a:blip r:embed="rId3">
            <a:alphaModFix/>
          </a:blip>
          <a:stretch>
            <a:fillRect/>
          </a:stretch>
        </p:blipFill>
        <p:spPr>
          <a:xfrm>
            <a:off x="4023600" y="3406550"/>
            <a:ext cx="4462025" cy="1445505"/>
          </a:xfrm>
          <a:prstGeom prst="rect">
            <a:avLst/>
          </a:prstGeom>
          <a:noFill/>
          <a:ln>
            <a:noFill/>
          </a:ln>
        </p:spPr>
      </p:pic>
      <p:pic>
        <p:nvPicPr>
          <p:cNvPr id="388" name="Google Shape;388;p43"/>
          <p:cNvPicPr preferRelativeResize="0"/>
          <p:nvPr/>
        </p:nvPicPr>
        <p:blipFill>
          <a:blip r:embed="rId4">
            <a:alphaModFix/>
          </a:blip>
          <a:stretch>
            <a:fillRect/>
          </a:stretch>
        </p:blipFill>
        <p:spPr>
          <a:xfrm>
            <a:off x="4023600" y="1961050"/>
            <a:ext cx="4462025" cy="1445500"/>
          </a:xfrm>
          <a:prstGeom prst="rect">
            <a:avLst/>
          </a:prstGeom>
          <a:noFill/>
          <a:ln>
            <a:noFill/>
          </a:ln>
        </p:spPr>
      </p:pic>
      <p:sp>
        <p:nvSpPr>
          <p:cNvPr id="389" name="Google Shape;389;p43"/>
          <p:cNvSpPr txBox="1"/>
          <p:nvPr/>
        </p:nvSpPr>
        <p:spPr>
          <a:xfrm>
            <a:off x="7584725" y="2896375"/>
            <a:ext cx="2724900" cy="124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0.41499388</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0.4072713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390" name="Google Shape;390;p43"/>
          <p:cNvPicPr preferRelativeResize="0"/>
          <p:nvPr/>
        </p:nvPicPr>
        <p:blipFill>
          <a:blip r:embed="rId5">
            <a:alphaModFix/>
          </a:blip>
          <a:stretch>
            <a:fillRect/>
          </a:stretch>
        </p:blipFill>
        <p:spPr>
          <a:xfrm>
            <a:off x="594125" y="2830300"/>
            <a:ext cx="2587800" cy="1729600"/>
          </a:xfrm>
          <a:prstGeom prst="rect">
            <a:avLst/>
          </a:prstGeom>
          <a:noFill/>
          <a:ln>
            <a:noFill/>
          </a:ln>
        </p:spPr>
      </p:pic>
      <p:pic>
        <p:nvPicPr>
          <p:cNvPr id="391" name="Google Shape;391;p43"/>
          <p:cNvPicPr preferRelativeResize="0"/>
          <p:nvPr/>
        </p:nvPicPr>
        <p:blipFill>
          <a:blip r:embed="rId6">
            <a:alphaModFix/>
          </a:blip>
          <a:stretch>
            <a:fillRect/>
          </a:stretch>
        </p:blipFill>
        <p:spPr>
          <a:xfrm>
            <a:off x="563363" y="988488"/>
            <a:ext cx="2455850" cy="1666925"/>
          </a:xfrm>
          <a:prstGeom prst="rect">
            <a:avLst/>
          </a:prstGeom>
          <a:noFill/>
          <a:ln>
            <a:noFill/>
          </a:ln>
        </p:spPr>
      </p:pic>
      <p:sp>
        <p:nvSpPr>
          <p:cNvPr id="392" name="Google Shape;392;p43"/>
          <p:cNvSpPr txBox="1"/>
          <p:nvPr/>
        </p:nvSpPr>
        <p:spPr>
          <a:xfrm>
            <a:off x="3766425" y="0"/>
            <a:ext cx="53301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6/6 [00:03&lt;00:00,  1.70it/s, bce_loss - 0.02668, iou_score - 0.9294]</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2/2 [00:00&lt;00:00,  4.95it/s, bce_loss - 0.04751, iou_score - 0.8676]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Model saved!</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
        <p:nvSpPr>
          <p:cNvPr id="393" name="Google Shape;393;p43"/>
          <p:cNvSpPr txBox="1"/>
          <p:nvPr>
            <p:ph idx="4294967295" type="title"/>
          </p:nvPr>
        </p:nvSpPr>
        <p:spPr>
          <a:xfrm>
            <a:off x="453950" y="249025"/>
            <a:ext cx="4712100" cy="56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LaPa (DeepLabV3+)</a:t>
            </a:r>
            <a:endParaRPr b="1"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44"/>
          <p:cNvPicPr preferRelativeResize="0"/>
          <p:nvPr/>
        </p:nvPicPr>
        <p:blipFill>
          <a:blip r:embed="rId3">
            <a:alphaModFix/>
          </a:blip>
          <a:stretch>
            <a:fillRect/>
          </a:stretch>
        </p:blipFill>
        <p:spPr>
          <a:xfrm>
            <a:off x="4367350" y="1013400"/>
            <a:ext cx="4047751" cy="1311297"/>
          </a:xfrm>
          <a:prstGeom prst="rect">
            <a:avLst/>
          </a:prstGeom>
          <a:noFill/>
          <a:ln>
            <a:noFill/>
          </a:ln>
        </p:spPr>
      </p:pic>
      <p:pic>
        <p:nvPicPr>
          <p:cNvPr id="399" name="Google Shape;399;p44"/>
          <p:cNvPicPr preferRelativeResize="0"/>
          <p:nvPr/>
        </p:nvPicPr>
        <p:blipFill>
          <a:blip r:embed="rId4">
            <a:alphaModFix/>
          </a:blip>
          <a:stretch>
            <a:fillRect/>
          </a:stretch>
        </p:blipFill>
        <p:spPr>
          <a:xfrm>
            <a:off x="4502274" y="3679875"/>
            <a:ext cx="3912826" cy="1267582"/>
          </a:xfrm>
          <a:prstGeom prst="rect">
            <a:avLst/>
          </a:prstGeom>
          <a:noFill/>
          <a:ln>
            <a:noFill/>
          </a:ln>
        </p:spPr>
      </p:pic>
      <p:pic>
        <p:nvPicPr>
          <p:cNvPr id="400" name="Google Shape;400;p44"/>
          <p:cNvPicPr preferRelativeResize="0"/>
          <p:nvPr/>
        </p:nvPicPr>
        <p:blipFill>
          <a:blip r:embed="rId5">
            <a:alphaModFix/>
          </a:blip>
          <a:stretch>
            <a:fillRect/>
          </a:stretch>
        </p:blipFill>
        <p:spPr>
          <a:xfrm>
            <a:off x="4434813" y="2368500"/>
            <a:ext cx="3912826" cy="1267587"/>
          </a:xfrm>
          <a:prstGeom prst="rect">
            <a:avLst/>
          </a:prstGeom>
          <a:noFill/>
          <a:ln>
            <a:noFill/>
          </a:ln>
        </p:spPr>
      </p:pic>
      <p:sp>
        <p:nvSpPr>
          <p:cNvPr id="401" name="Google Shape;401;p44"/>
          <p:cNvSpPr txBox="1"/>
          <p:nvPr/>
        </p:nvSpPr>
        <p:spPr>
          <a:xfrm>
            <a:off x="8133688" y="2518487"/>
            <a:ext cx="1328100" cy="13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0.51347536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0.37456694</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0.399821</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402" name="Google Shape;402;p44"/>
          <p:cNvPicPr preferRelativeResize="0"/>
          <p:nvPr/>
        </p:nvPicPr>
        <p:blipFill>
          <a:blip r:embed="rId6">
            <a:alphaModFix/>
          </a:blip>
          <a:stretch>
            <a:fillRect/>
          </a:stretch>
        </p:blipFill>
        <p:spPr>
          <a:xfrm>
            <a:off x="662076" y="2897400"/>
            <a:ext cx="2722075" cy="1819350"/>
          </a:xfrm>
          <a:prstGeom prst="rect">
            <a:avLst/>
          </a:prstGeom>
          <a:noFill/>
          <a:ln>
            <a:noFill/>
          </a:ln>
        </p:spPr>
      </p:pic>
      <p:pic>
        <p:nvPicPr>
          <p:cNvPr id="403" name="Google Shape;403;p44"/>
          <p:cNvPicPr preferRelativeResize="0"/>
          <p:nvPr/>
        </p:nvPicPr>
        <p:blipFill>
          <a:blip r:embed="rId7">
            <a:alphaModFix/>
          </a:blip>
          <a:stretch>
            <a:fillRect/>
          </a:stretch>
        </p:blipFill>
        <p:spPr>
          <a:xfrm>
            <a:off x="526700" y="1065800"/>
            <a:ext cx="2774650" cy="1861575"/>
          </a:xfrm>
          <a:prstGeom prst="rect">
            <a:avLst/>
          </a:prstGeom>
          <a:noFill/>
          <a:ln>
            <a:noFill/>
          </a:ln>
        </p:spPr>
      </p:pic>
      <p:sp>
        <p:nvSpPr>
          <p:cNvPr id="404" name="Google Shape;404;p44"/>
          <p:cNvSpPr txBox="1"/>
          <p:nvPr/>
        </p:nvSpPr>
        <p:spPr>
          <a:xfrm>
            <a:off x="4502275" y="0"/>
            <a:ext cx="4289400" cy="119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6/6 [00:03&lt;00:00,  1.70it/s, bce_loss - 0.02515, iou_score - 0.9357]</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2/2 [00:00&lt;00:00,  4.96it/s, bce_loss - 0.04912, iou_score - 0.8642]</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
        <p:nvSpPr>
          <p:cNvPr id="405" name="Google Shape;405;p44"/>
          <p:cNvSpPr txBox="1"/>
          <p:nvPr>
            <p:ph idx="4294967295" type="title"/>
          </p:nvPr>
        </p:nvSpPr>
        <p:spPr>
          <a:xfrm>
            <a:off x="526700" y="256500"/>
            <a:ext cx="2496000" cy="56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LaPa (Unet)</a:t>
            </a:r>
            <a:endParaRPr b="1"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5"/>
          <p:cNvSpPr txBox="1"/>
          <p:nvPr>
            <p:ph idx="4294967295" type="title"/>
          </p:nvPr>
        </p:nvSpPr>
        <p:spPr>
          <a:xfrm>
            <a:off x="526700" y="256500"/>
            <a:ext cx="3171900" cy="56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800"/>
              <a:t>Label Adapter(LaPa Deeplab)</a:t>
            </a:r>
            <a:endParaRPr b="1" sz="1800"/>
          </a:p>
        </p:txBody>
      </p:sp>
      <p:pic>
        <p:nvPicPr>
          <p:cNvPr id="411" name="Google Shape;411;p45"/>
          <p:cNvPicPr preferRelativeResize="0"/>
          <p:nvPr/>
        </p:nvPicPr>
        <p:blipFill>
          <a:blip r:embed="rId3">
            <a:alphaModFix/>
          </a:blip>
          <a:stretch>
            <a:fillRect/>
          </a:stretch>
        </p:blipFill>
        <p:spPr>
          <a:xfrm>
            <a:off x="3892100" y="2991075"/>
            <a:ext cx="4279850" cy="1386500"/>
          </a:xfrm>
          <a:prstGeom prst="rect">
            <a:avLst/>
          </a:prstGeom>
          <a:noFill/>
          <a:ln>
            <a:noFill/>
          </a:ln>
        </p:spPr>
      </p:pic>
      <p:pic>
        <p:nvPicPr>
          <p:cNvPr id="412" name="Google Shape;412;p45"/>
          <p:cNvPicPr preferRelativeResize="0"/>
          <p:nvPr/>
        </p:nvPicPr>
        <p:blipFill>
          <a:blip r:embed="rId4">
            <a:alphaModFix/>
          </a:blip>
          <a:stretch>
            <a:fillRect/>
          </a:stretch>
        </p:blipFill>
        <p:spPr>
          <a:xfrm>
            <a:off x="3806000" y="1511350"/>
            <a:ext cx="4452050" cy="1442275"/>
          </a:xfrm>
          <a:prstGeom prst="rect">
            <a:avLst/>
          </a:prstGeom>
          <a:noFill/>
          <a:ln>
            <a:noFill/>
          </a:ln>
        </p:spPr>
      </p:pic>
      <p:sp>
        <p:nvSpPr>
          <p:cNvPr id="413" name="Google Shape;413;p45"/>
          <p:cNvSpPr txBox="1"/>
          <p:nvPr/>
        </p:nvSpPr>
        <p:spPr>
          <a:xfrm>
            <a:off x="7122475" y="17201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0.22485405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0.23931076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414" name="Google Shape;414;p45"/>
          <p:cNvPicPr preferRelativeResize="0"/>
          <p:nvPr/>
        </p:nvPicPr>
        <p:blipFill>
          <a:blip r:embed="rId5">
            <a:alphaModFix/>
          </a:blip>
          <a:stretch>
            <a:fillRect/>
          </a:stretch>
        </p:blipFill>
        <p:spPr>
          <a:xfrm>
            <a:off x="564125" y="1028375"/>
            <a:ext cx="2361076" cy="1602587"/>
          </a:xfrm>
          <a:prstGeom prst="rect">
            <a:avLst/>
          </a:prstGeom>
          <a:noFill/>
          <a:ln>
            <a:noFill/>
          </a:ln>
        </p:spPr>
      </p:pic>
      <p:pic>
        <p:nvPicPr>
          <p:cNvPr id="415" name="Google Shape;415;p45"/>
          <p:cNvPicPr preferRelativeResize="0"/>
          <p:nvPr/>
        </p:nvPicPr>
        <p:blipFill>
          <a:blip r:embed="rId6">
            <a:alphaModFix/>
          </a:blip>
          <a:stretch>
            <a:fillRect/>
          </a:stretch>
        </p:blipFill>
        <p:spPr>
          <a:xfrm>
            <a:off x="682225" y="2925751"/>
            <a:ext cx="2361075" cy="1602598"/>
          </a:xfrm>
          <a:prstGeom prst="rect">
            <a:avLst/>
          </a:prstGeom>
          <a:noFill/>
          <a:ln>
            <a:noFill/>
          </a:ln>
        </p:spPr>
      </p:pic>
      <p:sp>
        <p:nvSpPr>
          <p:cNvPr id="416" name="Google Shape;416;p45"/>
          <p:cNvSpPr txBox="1"/>
          <p:nvPr/>
        </p:nvSpPr>
        <p:spPr>
          <a:xfrm>
            <a:off x="4446075" y="124750"/>
            <a:ext cx="3171900" cy="138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15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2/2 [00:00&lt;00:00,  2.55it/s, bce_loss - 0.03314, iou_score - 0.8911]</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1/1 [00:00&lt;00:00, 10.35it/s, bce_loss - 0.05955, iou_score - 0.8279]</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Model saved!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46"/>
          <p:cNvPicPr preferRelativeResize="0"/>
          <p:nvPr/>
        </p:nvPicPr>
        <p:blipFill>
          <a:blip r:embed="rId3">
            <a:alphaModFix/>
          </a:blip>
          <a:stretch>
            <a:fillRect/>
          </a:stretch>
        </p:blipFill>
        <p:spPr>
          <a:xfrm>
            <a:off x="4090550" y="3636899"/>
            <a:ext cx="3679901" cy="1192150"/>
          </a:xfrm>
          <a:prstGeom prst="rect">
            <a:avLst/>
          </a:prstGeom>
          <a:noFill/>
          <a:ln>
            <a:noFill/>
          </a:ln>
        </p:spPr>
      </p:pic>
      <p:pic>
        <p:nvPicPr>
          <p:cNvPr id="422" name="Google Shape;422;p46"/>
          <p:cNvPicPr preferRelativeResize="0"/>
          <p:nvPr/>
        </p:nvPicPr>
        <p:blipFill>
          <a:blip r:embed="rId4">
            <a:alphaModFix/>
          </a:blip>
          <a:stretch>
            <a:fillRect/>
          </a:stretch>
        </p:blipFill>
        <p:spPr>
          <a:xfrm>
            <a:off x="4090550" y="2127625"/>
            <a:ext cx="3799699" cy="1230950"/>
          </a:xfrm>
          <a:prstGeom prst="rect">
            <a:avLst/>
          </a:prstGeom>
          <a:noFill/>
          <a:ln>
            <a:noFill/>
          </a:ln>
        </p:spPr>
      </p:pic>
      <p:sp>
        <p:nvSpPr>
          <p:cNvPr id="423" name="Google Shape;423;p46"/>
          <p:cNvSpPr txBox="1"/>
          <p:nvPr/>
        </p:nvSpPr>
        <p:spPr>
          <a:xfrm>
            <a:off x="6386825" y="22615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0.34184927</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0.31700447</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a:p>
        </p:txBody>
      </p:sp>
      <p:sp>
        <p:nvSpPr>
          <p:cNvPr id="424" name="Google Shape;424;p46"/>
          <p:cNvSpPr txBox="1"/>
          <p:nvPr>
            <p:ph idx="4294967295" type="title"/>
          </p:nvPr>
        </p:nvSpPr>
        <p:spPr>
          <a:xfrm>
            <a:off x="526700" y="256500"/>
            <a:ext cx="3171900" cy="56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Label Adapter(</a:t>
            </a:r>
            <a:r>
              <a:rPr b="1" lang="en-GB" sz="1800"/>
              <a:t>LaPa Unet)</a:t>
            </a:r>
            <a:endParaRPr b="1" sz="1800"/>
          </a:p>
        </p:txBody>
      </p:sp>
      <p:pic>
        <p:nvPicPr>
          <p:cNvPr id="425" name="Google Shape;425;p46"/>
          <p:cNvPicPr preferRelativeResize="0"/>
          <p:nvPr/>
        </p:nvPicPr>
        <p:blipFill>
          <a:blip r:embed="rId5">
            <a:alphaModFix/>
          </a:blip>
          <a:stretch>
            <a:fillRect/>
          </a:stretch>
        </p:blipFill>
        <p:spPr>
          <a:xfrm>
            <a:off x="853850" y="3078375"/>
            <a:ext cx="2044300" cy="1366350"/>
          </a:xfrm>
          <a:prstGeom prst="rect">
            <a:avLst/>
          </a:prstGeom>
          <a:noFill/>
          <a:ln>
            <a:noFill/>
          </a:ln>
        </p:spPr>
      </p:pic>
      <p:pic>
        <p:nvPicPr>
          <p:cNvPr id="426" name="Google Shape;426;p46"/>
          <p:cNvPicPr preferRelativeResize="0"/>
          <p:nvPr/>
        </p:nvPicPr>
        <p:blipFill>
          <a:blip r:embed="rId6">
            <a:alphaModFix/>
          </a:blip>
          <a:stretch>
            <a:fillRect/>
          </a:stretch>
        </p:blipFill>
        <p:spPr>
          <a:xfrm>
            <a:off x="655775" y="1332875"/>
            <a:ext cx="2354669" cy="1598250"/>
          </a:xfrm>
          <a:prstGeom prst="rect">
            <a:avLst/>
          </a:prstGeom>
          <a:noFill/>
          <a:ln>
            <a:noFill/>
          </a:ln>
        </p:spPr>
      </p:pic>
      <p:sp>
        <p:nvSpPr>
          <p:cNvPr id="427" name="Google Shape;427;p46"/>
          <p:cNvSpPr txBox="1"/>
          <p:nvPr/>
        </p:nvSpPr>
        <p:spPr>
          <a:xfrm>
            <a:off x="4192725" y="315575"/>
            <a:ext cx="5487300" cy="18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2/2 [00:00&lt;00:00,  2.58it/s, bce_loss - 0.01429, iou_score - 0.9467]</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1/1 [00:00&lt;00:00, 10.11it/s, bce_loss - 0.05561, iou_score - 0.8624]</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7"/>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GB" sz="9200"/>
              <a:t>Domain Mixed</a:t>
            </a:r>
            <a:endParaRPr sz="9200"/>
          </a:p>
        </p:txBody>
      </p:sp>
      <p:sp>
        <p:nvSpPr>
          <p:cNvPr id="433" name="Google Shape;433;p4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GB"/>
              <a:t>80% 70% 60% 50%</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ph idx="4294967295" type="title"/>
          </p:nvPr>
        </p:nvSpPr>
        <p:spPr>
          <a:xfrm>
            <a:off x="526700" y="256500"/>
            <a:ext cx="3171900" cy="56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800"/>
              <a:t>Mixed (DeepLabv3+) 80% mixed</a:t>
            </a:r>
            <a:endParaRPr b="1" sz="1800"/>
          </a:p>
        </p:txBody>
      </p:sp>
      <p:pic>
        <p:nvPicPr>
          <p:cNvPr id="439" name="Google Shape;439;p48"/>
          <p:cNvPicPr preferRelativeResize="0"/>
          <p:nvPr/>
        </p:nvPicPr>
        <p:blipFill>
          <a:blip r:embed="rId3">
            <a:alphaModFix/>
          </a:blip>
          <a:stretch>
            <a:fillRect/>
          </a:stretch>
        </p:blipFill>
        <p:spPr>
          <a:xfrm>
            <a:off x="354500" y="2778950"/>
            <a:ext cx="2557000" cy="1683250"/>
          </a:xfrm>
          <a:prstGeom prst="rect">
            <a:avLst/>
          </a:prstGeom>
          <a:noFill/>
          <a:ln>
            <a:noFill/>
          </a:ln>
        </p:spPr>
      </p:pic>
      <p:pic>
        <p:nvPicPr>
          <p:cNvPr id="440" name="Google Shape;440;p48"/>
          <p:cNvPicPr preferRelativeResize="0"/>
          <p:nvPr/>
        </p:nvPicPr>
        <p:blipFill>
          <a:blip r:embed="rId4">
            <a:alphaModFix/>
          </a:blip>
          <a:stretch>
            <a:fillRect/>
          </a:stretch>
        </p:blipFill>
        <p:spPr>
          <a:xfrm>
            <a:off x="242225" y="1003450"/>
            <a:ext cx="2715075" cy="1842875"/>
          </a:xfrm>
          <a:prstGeom prst="rect">
            <a:avLst/>
          </a:prstGeom>
          <a:noFill/>
          <a:ln>
            <a:noFill/>
          </a:ln>
        </p:spPr>
      </p:pic>
      <p:sp>
        <p:nvSpPr>
          <p:cNvPr id="441" name="Google Shape;441;p48"/>
          <p:cNvSpPr txBox="1"/>
          <p:nvPr/>
        </p:nvSpPr>
        <p:spPr>
          <a:xfrm>
            <a:off x="3698600" y="352375"/>
            <a:ext cx="5547600" cy="159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6/6 [00:04&lt;00:00,  1.47it/s, bce_loss - 0.0172, iou_score - 0.9119]</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2/2 [00:00&lt;00:00,  3.74it/s, bce_loss - 0.03106, iou_score - 0.8408]</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Model saved!</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442" name="Google Shape;442;p48"/>
          <p:cNvPicPr preferRelativeResize="0"/>
          <p:nvPr/>
        </p:nvPicPr>
        <p:blipFill>
          <a:blip r:embed="rId5">
            <a:alphaModFix/>
          </a:blip>
          <a:stretch>
            <a:fillRect/>
          </a:stretch>
        </p:blipFill>
        <p:spPr>
          <a:xfrm>
            <a:off x="3536500" y="2078488"/>
            <a:ext cx="3848662" cy="1246800"/>
          </a:xfrm>
          <a:prstGeom prst="rect">
            <a:avLst/>
          </a:prstGeom>
          <a:noFill/>
          <a:ln>
            <a:noFill/>
          </a:ln>
        </p:spPr>
      </p:pic>
      <p:pic>
        <p:nvPicPr>
          <p:cNvPr id="443" name="Google Shape;443;p48"/>
          <p:cNvPicPr preferRelativeResize="0"/>
          <p:nvPr/>
        </p:nvPicPr>
        <p:blipFill>
          <a:blip r:embed="rId6">
            <a:alphaModFix/>
          </a:blip>
          <a:stretch>
            <a:fillRect/>
          </a:stretch>
        </p:blipFill>
        <p:spPr>
          <a:xfrm>
            <a:off x="3570850" y="3457200"/>
            <a:ext cx="3848676" cy="1246800"/>
          </a:xfrm>
          <a:prstGeom prst="rect">
            <a:avLst/>
          </a:prstGeom>
          <a:noFill/>
          <a:ln>
            <a:noFill/>
          </a:ln>
        </p:spPr>
      </p:pic>
      <p:sp>
        <p:nvSpPr>
          <p:cNvPr id="444" name="Google Shape;444;p48"/>
          <p:cNvSpPr txBox="1"/>
          <p:nvPr/>
        </p:nvSpPr>
        <p:spPr>
          <a:xfrm>
            <a:off x="7270275" y="2816375"/>
            <a:ext cx="2556900" cy="12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0.2922916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0.32179806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idx="4294967295" type="title"/>
          </p:nvPr>
        </p:nvSpPr>
        <p:spPr>
          <a:xfrm>
            <a:off x="526700" y="256500"/>
            <a:ext cx="3171900" cy="56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800"/>
              <a:t>Mixed (DeepLabv3+) 70% mixed</a:t>
            </a:r>
            <a:endParaRPr b="1" sz="1800"/>
          </a:p>
        </p:txBody>
      </p:sp>
      <p:pic>
        <p:nvPicPr>
          <p:cNvPr id="450" name="Google Shape;450;p49"/>
          <p:cNvPicPr preferRelativeResize="0"/>
          <p:nvPr/>
        </p:nvPicPr>
        <p:blipFill>
          <a:blip r:embed="rId3">
            <a:alphaModFix/>
          </a:blip>
          <a:stretch>
            <a:fillRect/>
          </a:stretch>
        </p:blipFill>
        <p:spPr>
          <a:xfrm>
            <a:off x="511250" y="2816375"/>
            <a:ext cx="2399325" cy="1622000"/>
          </a:xfrm>
          <a:prstGeom prst="rect">
            <a:avLst/>
          </a:prstGeom>
          <a:noFill/>
          <a:ln>
            <a:noFill/>
          </a:ln>
        </p:spPr>
      </p:pic>
      <p:pic>
        <p:nvPicPr>
          <p:cNvPr id="451" name="Google Shape;451;p49"/>
          <p:cNvPicPr preferRelativeResize="0"/>
          <p:nvPr/>
        </p:nvPicPr>
        <p:blipFill>
          <a:blip r:embed="rId4">
            <a:alphaModFix/>
          </a:blip>
          <a:stretch>
            <a:fillRect/>
          </a:stretch>
        </p:blipFill>
        <p:spPr>
          <a:xfrm>
            <a:off x="473728" y="1136875"/>
            <a:ext cx="2474370" cy="1679500"/>
          </a:xfrm>
          <a:prstGeom prst="rect">
            <a:avLst/>
          </a:prstGeom>
          <a:noFill/>
          <a:ln>
            <a:noFill/>
          </a:ln>
        </p:spPr>
      </p:pic>
      <p:sp>
        <p:nvSpPr>
          <p:cNvPr id="452" name="Google Shape;452;p49"/>
          <p:cNvSpPr txBox="1"/>
          <p:nvPr/>
        </p:nvSpPr>
        <p:spPr>
          <a:xfrm>
            <a:off x="3536500" y="414275"/>
            <a:ext cx="4706700" cy="129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10/10 [00:04&lt;00:00,  2.36it/s, bce_loss - 0.0158, iou_score - 0.9215]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3/3 [00:00&lt;00:00,  5.48it/s, bce_loss - 0.0314, iou_score - 0.8396]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453" name="Google Shape;453;p49"/>
          <p:cNvPicPr preferRelativeResize="0"/>
          <p:nvPr/>
        </p:nvPicPr>
        <p:blipFill>
          <a:blip r:embed="rId5">
            <a:alphaModFix/>
          </a:blip>
          <a:stretch>
            <a:fillRect/>
          </a:stretch>
        </p:blipFill>
        <p:spPr>
          <a:xfrm>
            <a:off x="3387713" y="1410950"/>
            <a:ext cx="4706700" cy="1524765"/>
          </a:xfrm>
          <a:prstGeom prst="rect">
            <a:avLst/>
          </a:prstGeom>
          <a:noFill/>
          <a:ln>
            <a:noFill/>
          </a:ln>
        </p:spPr>
      </p:pic>
      <p:pic>
        <p:nvPicPr>
          <p:cNvPr id="454" name="Google Shape;454;p49"/>
          <p:cNvPicPr preferRelativeResize="0"/>
          <p:nvPr/>
        </p:nvPicPr>
        <p:blipFill>
          <a:blip r:embed="rId6">
            <a:alphaModFix/>
          </a:blip>
          <a:stretch>
            <a:fillRect/>
          </a:stretch>
        </p:blipFill>
        <p:spPr>
          <a:xfrm>
            <a:off x="3364375" y="3111025"/>
            <a:ext cx="4753375" cy="1539900"/>
          </a:xfrm>
          <a:prstGeom prst="rect">
            <a:avLst/>
          </a:prstGeom>
          <a:noFill/>
          <a:ln>
            <a:noFill/>
          </a:ln>
        </p:spPr>
      </p:pic>
      <p:sp>
        <p:nvSpPr>
          <p:cNvPr id="455" name="Google Shape;455;p49"/>
          <p:cNvSpPr txBox="1"/>
          <p:nvPr/>
        </p:nvSpPr>
        <p:spPr>
          <a:xfrm>
            <a:off x="7449975" y="15368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0.56508833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0.33722326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0"/>
          <p:cNvSpPr txBox="1"/>
          <p:nvPr>
            <p:ph idx="4294967295" type="title"/>
          </p:nvPr>
        </p:nvSpPr>
        <p:spPr>
          <a:xfrm>
            <a:off x="526700" y="256500"/>
            <a:ext cx="3171900" cy="56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800"/>
              <a:t>Mixed (DeepLabv3+) 60% mixed</a:t>
            </a:r>
            <a:endParaRPr b="1" sz="1800"/>
          </a:p>
        </p:txBody>
      </p:sp>
      <p:sp>
        <p:nvSpPr>
          <p:cNvPr id="461" name="Google Shape;461;p50"/>
          <p:cNvSpPr txBox="1"/>
          <p:nvPr/>
        </p:nvSpPr>
        <p:spPr>
          <a:xfrm>
            <a:off x="3317200" y="-59375"/>
            <a:ext cx="5502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Epoch: 50</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train: 100%|██████████| 11/11 [00:04&lt;00:00,  2.36it/s, bce_loss - 0.01571, iou_score - 0.9222]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valid: 100%|██████████| 3/3 [00:00&lt;00:00,  5.06it/s, bce_loss - 0.0317, iou_score - 0.8401]</a:t>
            </a:r>
            <a:endParaRPr sz="1050">
              <a:solidFill>
                <a:srgbClr val="D5D5D5"/>
              </a:solidFill>
              <a:highlight>
                <a:srgbClr val="383838"/>
              </a:highlight>
              <a:latin typeface="Roboto"/>
              <a:ea typeface="Roboto"/>
              <a:cs typeface="Roboto"/>
              <a:sym typeface="Roboto"/>
            </a:endParaRPr>
          </a:p>
        </p:txBody>
      </p:sp>
      <p:pic>
        <p:nvPicPr>
          <p:cNvPr id="462" name="Google Shape;462;p50"/>
          <p:cNvPicPr preferRelativeResize="0"/>
          <p:nvPr/>
        </p:nvPicPr>
        <p:blipFill>
          <a:blip r:embed="rId3">
            <a:alphaModFix/>
          </a:blip>
          <a:stretch>
            <a:fillRect/>
          </a:stretch>
        </p:blipFill>
        <p:spPr>
          <a:xfrm>
            <a:off x="4799925" y="2056738"/>
            <a:ext cx="3643301" cy="1180275"/>
          </a:xfrm>
          <a:prstGeom prst="rect">
            <a:avLst/>
          </a:prstGeom>
          <a:noFill/>
          <a:ln>
            <a:noFill/>
          </a:ln>
        </p:spPr>
      </p:pic>
      <p:pic>
        <p:nvPicPr>
          <p:cNvPr id="463" name="Google Shape;463;p50"/>
          <p:cNvPicPr preferRelativeResize="0"/>
          <p:nvPr/>
        </p:nvPicPr>
        <p:blipFill>
          <a:blip r:embed="rId4">
            <a:alphaModFix/>
          </a:blip>
          <a:stretch>
            <a:fillRect/>
          </a:stretch>
        </p:blipFill>
        <p:spPr>
          <a:xfrm>
            <a:off x="4873800" y="3504800"/>
            <a:ext cx="3495550" cy="1132425"/>
          </a:xfrm>
          <a:prstGeom prst="rect">
            <a:avLst/>
          </a:prstGeom>
          <a:noFill/>
          <a:ln>
            <a:noFill/>
          </a:ln>
        </p:spPr>
      </p:pic>
      <p:sp>
        <p:nvSpPr>
          <p:cNvPr id="464" name="Google Shape;464;p50"/>
          <p:cNvSpPr txBox="1"/>
          <p:nvPr/>
        </p:nvSpPr>
        <p:spPr>
          <a:xfrm>
            <a:off x="3317200" y="20672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0.24888505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0.35794842</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465" name="Google Shape;465;p50"/>
          <p:cNvPicPr preferRelativeResize="0"/>
          <p:nvPr/>
        </p:nvPicPr>
        <p:blipFill>
          <a:blip r:embed="rId5">
            <a:alphaModFix/>
          </a:blip>
          <a:stretch>
            <a:fillRect/>
          </a:stretch>
        </p:blipFill>
        <p:spPr>
          <a:xfrm>
            <a:off x="482625" y="1223025"/>
            <a:ext cx="2112199" cy="1411675"/>
          </a:xfrm>
          <a:prstGeom prst="rect">
            <a:avLst/>
          </a:prstGeom>
          <a:noFill/>
          <a:ln>
            <a:noFill/>
          </a:ln>
        </p:spPr>
      </p:pic>
      <p:pic>
        <p:nvPicPr>
          <p:cNvPr id="466" name="Google Shape;466;p50"/>
          <p:cNvPicPr preferRelativeResize="0"/>
          <p:nvPr/>
        </p:nvPicPr>
        <p:blipFill>
          <a:blip r:embed="rId6">
            <a:alphaModFix/>
          </a:blip>
          <a:stretch>
            <a:fillRect/>
          </a:stretch>
        </p:blipFill>
        <p:spPr>
          <a:xfrm>
            <a:off x="280475" y="2766400"/>
            <a:ext cx="2359725" cy="1601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1"/>
          <p:cNvSpPr txBox="1"/>
          <p:nvPr>
            <p:ph idx="4294967295" type="title"/>
          </p:nvPr>
        </p:nvSpPr>
        <p:spPr>
          <a:xfrm>
            <a:off x="526700" y="256500"/>
            <a:ext cx="3171900" cy="56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800"/>
              <a:t>Mixed (DeepLabv3+) 50% mixed</a:t>
            </a:r>
            <a:endParaRPr b="1" sz="1800"/>
          </a:p>
        </p:txBody>
      </p:sp>
      <p:pic>
        <p:nvPicPr>
          <p:cNvPr id="472" name="Google Shape;472;p51"/>
          <p:cNvPicPr preferRelativeResize="0"/>
          <p:nvPr/>
        </p:nvPicPr>
        <p:blipFill>
          <a:blip r:embed="rId3">
            <a:alphaModFix/>
          </a:blip>
          <a:stretch>
            <a:fillRect/>
          </a:stretch>
        </p:blipFill>
        <p:spPr>
          <a:xfrm>
            <a:off x="377925" y="2993475"/>
            <a:ext cx="2420775" cy="1593575"/>
          </a:xfrm>
          <a:prstGeom prst="rect">
            <a:avLst/>
          </a:prstGeom>
          <a:noFill/>
          <a:ln>
            <a:noFill/>
          </a:ln>
        </p:spPr>
      </p:pic>
      <p:pic>
        <p:nvPicPr>
          <p:cNvPr id="473" name="Google Shape;473;p51"/>
          <p:cNvPicPr preferRelativeResize="0"/>
          <p:nvPr/>
        </p:nvPicPr>
        <p:blipFill>
          <a:blip r:embed="rId4">
            <a:alphaModFix/>
          </a:blip>
          <a:stretch>
            <a:fillRect/>
          </a:stretch>
        </p:blipFill>
        <p:spPr>
          <a:xfrm>
            <a:off x="414425" y="1166663"/>
            <a:ext cx="2347786" cy="1593575"/>
          </a:xfrm>
          <a:prstGeom prst="rect">
            <a:avLst/>
          </a:prstGeom>
          <a:noFill/>
          <a:ln>
            <a:noFill/>
          </a:ln>
        </p:spPr>
      </p:pic>
      <p:sp>
        <p:nvSpPr>
          <p:cNvPr id="474" name="Google Shape;474;p51"/>
          <p:cNvSpPr txBox="1"/>
          <p:nvPr/>
        </p:nvSpPr>
        <p:spPr>
          <a:xfrm>
            <a:off x="3219350" y="499175"/>
            <a:ext cx="5450400" cy="129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10/10 [00:04&lt;00:00,  2.36it/s, bce_loss - 0.01577, iou_score - 0.9216]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3/3 [00:00&lt;00:00,  5.54it/s, bce_loss - 0.02935, iou_score - 0.8452]</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475" name="Google Shape;475;p51"/>
          <p:cNvPicPr preferRelativeResize="0"/>
          <p:nvPr/>
        </p:nvPicPr>
        <p:blipFill>
          <a:blip r:embed="rId5">
            <a:alphaModFix/>
          </a:blip>
          <a:stretch>
            <a:fillRect/>
          </a:stretch>
        </p:blipFill>
        <p:spPr>
          <a:xfrm>
            <a:off x="4661850" y="2070900"/>
            <a:ext cx="3868075" cy="1253100"/>
          </a:xfrm>
          <a:prstGeom prst="rect">
            <a:avLst/>
          </a:prstGeom>
          <a:noFill/>
          <a:ln>
            <a:noFill/>
          </a:ln>
        </p:spPr>
      </p:pic>
      <p:pic>
        <p:nvPicPr>
          <p:cNvPr id="476" name="Google Shape;476;p51"/>
          <p:cNvPicPr preferRelativeResize="0"/>
          <p:nvPr/>
        </p:nvPicPr>
        <p:blipFill>
          <a:blip r:embed="rId6">
            <a:alphaModFix/>
          </a:blip>
          <a:stretch>
            <a:fillRect/>
          </a:stretch>
        </p:blipFill>
        <p:spPr>
          <a:xfrm>
            <a:off x="4742825" y="3448200"/>
            <a:ext cx="3868070" cy="1253100"/>
          </a:xfrm>
          <a:prstGeom prst="rect">
            <a:avLst/>
          </a:prstGeom>
          <a:noFill/>
          <a:ln>
            <a:noFill/>
          </a:ln>
        </p:spPr>
      </p:pic>
      <p:sp>
        <p:nvSpPr>
          <p:cNvPr id="477" name="Google Shape;477;p51"/>
          <p:cNvSpPr txBox="1"/>
          <p:nvPr/>
        </p:nvSpPr>
        <p:spPr>
          <a:xfrm>
            <a:off x="2935350" y="2665850"/>
            <a:ext cx="2455200" cy="110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0.41376054</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0.22893834</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39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GB" u="sng"/>
              <a:t>DeepLabV3+</a:t>
            </a:r>
            <a:endParaRPr/>
          </a:p>
        </p:txBody>
      </p:sp>
      <p:sp>
        <p:nvSpPr>
          <p:cNvPr id="80" name="Google Shape;80;p16"/>
          <p:cNvSpPr txBox="1"/>
          <p:nvPr/>
        </p:nvSpPr>
        <p:spPr>
          <a:xfrm>
            <a:off x="7152275" y="155350"/>
            <a:ext cx="19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Sample size: 1000</a:t>
            </a:r>
            <a:endParaRPr/>
          </a:p>
          <a:p>
            <a:pPr indent="0" lvl="0" marL="0" rtl="0" algn="l">
              <a:spcBef>
                <a:spcPts val="0"/>
              </a:spcBef>
              <a:spcAft>
                <a:spcPts val="0"/>
              </a:spcAft>
              <a:buNone/>
            </a:pPr>
            <a:r>
              <a:rPr lang="en-GB"/>
              <a:t>Batch size: 2</a:t>
            </a:r>
            <a:endParaRPr/>
          </a:p>
          <a:p>
            <a:pPr indent="0" lvl="0" marL="0" rtl="0" algn="l">
              <a:spcBef>
                <a:spcPts val="0"/>
              </a:spcBef>
              <a:spcAft>
                <a:spcPts val="0"/>
              </a:spcAft>
              <a:buNone/>
            </a:pPr>
            <a:r>
              <a:rPr lang="en-GB"/>
              <a:t>Epochs: 20</a:t>
            </a:r>
            <a:endParaRPr/>
          </a:p>
          <a:p>
            <a:pPr indent="0" lvl="0" marL="0" rtl="0" algn="l">
              <a:spcBef>
                <a:spcPts val="0"/>
              </a:spcBef>
              <a:spcAft>
                <a:spcPts val="0"/>
              </a:spcAft>
              <a:buNone/>
            </a:pPr>
            <a:r>
              <a:rPr lang="en-GB"/>
              <a:t>Resolution: 255</a:t>
            </a:r>
            <a:endParaRPr/>
          </a:p>
          <a:p>
            <a:pPr indent="0" lvl="0" marL="0" rtl="0" algn="l">
              <a:spcBef>
                <a:spcPts val="0"/>
              </a:spcBef>
              <a:spcAft>
                <a:spcPts val="0"/>
              </a:spcAft>
              <a:buNone/>
            </a:pPr>
            <a:r>
              <a:rPr lang="en-GB"/>
              <a:t>Augmented: none</a:t>
            </a:r>
            <a:endParaRPr/>
          </a:p>
          <a:p>
            <a:pPr indent="0" lvl="0" marL="0" rtl="0" algn="l">
              <a:spcBef>
                <a:spcPts val="0"/>
              </a:spcBef>
              <a:spcAft>
                <a:spcPts val="0"/>
              </a:spcAft>
              <a:buNone/>
            </a:pPr>
            <a:r>
              <a:rPr lang="en-GB"/>
              <a:t>Alpha: 0.001</a:t>
            </a:r>
            <a:endParaRPr/>
          </a:p>
          <a:p>
            <a:pPr indent="0" lvl="0" marL="0" rtl="0" algn="l">
              <a:spcBef>
                <a:spcPts val="0"/>
              </a:spcBef>
              <a:spcAft>
                <a:spcPts val="0"/>
              </a:spcAft>
              <a:buNone/>
            </a:pPr>
            <a:r>
              <a:t/>
            </a:r>
            <a:endParaRPr/>
          </a:p>
        </p:txBody>
      </p:sp>
      <p:sp>
        <p:nvSpPr>
          <p:cNvPr id="81" name="Google Shape;81;p16"/>
          <p:cNvSpPr txBox="1"/>
          <p:nvPr/>
        </p:nvSpPr>
        <p:spPr>
          <a:xfrm>
            <a:off x="7152275" y="1652900"/>
            <a:ext cx="2310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dice_loss - 0.08231, iou_score - 0.8503]</a:t>
            </a:r>
            <a:endParaRPr/>
          </a:p>
        </p:txBody>
      </p:sp>
      <p:pic>
        <p:nvPicPr>
          <p:cNvPr id="82" name="Google Shape;82;p16"/>
          <p:cNvPicPr preferRelativeResize="0"/>
          <p:nvPr/>
        </p:nvPicPr>
        <p:blipFill>
          <a:blip r:embed="rId3">
            <a:alphaModFix/>
          </a:blip>
          <a:stretch>
            <a:fillRect/>
          </a:stretch>
        </p:blipFill>
        <p:spPr>
          <a:xfrm>
            <a:off x="152400" y="3091975"/>
            <a:ext cx="2841439" cy="1899125"/>
          </a:xfrm>
          <a:prstGeom prst="rect">
            <a:avLst/>
          </a:prstGeom>
          <a:noFill/>
          <a:ln>
            <a:noFill/>
          </a:ln>
        </p:spPr>
      </p:pic>
      <p:pic>
        <p:nvPicPr>
          <p:cNvPr id="83" name="Google Shape;83;p16"/>
          <p:cNvPicPr preferRelativeResize="0"/>
          <p:nvPr/>
        </p:nvPicPr>
        <p:blipFill>
          <a:blip r:embed="rId4">
            <a:alphaModFix/>
          </a:blip>
          <a:stretch>
            <a:fillRect/>
          </a:stretch>
        </p:blipFill>
        <p:spPr>
          <a:xfrm>
            <a:off x="152400" y="964800"/>
            <a:ext cx="2954625" cy="1974775"/>
          </a:xfrm>
          <a:prstGeom prst="rect">
            <a:avLst/>
          </a:prstGeom>
          <a:noFill/>
          <a:ln>
            <a:noFill/>
          </a:ln>
        </p:spPr>
      </p:pic>
      <p:pic>
        <p:nvPicPr>
          <p:cNvPr id="84" name="Google Shape;84;p16"/>
          <p:cNvPicPr preferRelativeResize="0"/>
          <p:nvPr/>
        </p:nvPicPr>
        <p:blipFill>
          <a:blip r:embed="rId5">
            <a:alphaModFix/>
          </a:blip>
          <a:stretch>
            <a:fillRect/>
          </a:stretch>
        </p:blipFill>
        <p:spPr>
          <a:xfrm>
            <a:off x="3203475" y="1195325"/>
            <a:ext cx="3852350" cy="1247851"/>
          </a:xfrm>
          <a:prstGeom prst="rect">
            <a:avLst/>
          </a:prstGeom>
          <a:noFill/>
          <a:ln>
            <a:noFill/>
          </a:ln>
        </p:spPr>
      </p:pic>
      <p:pic>
        <p:nvPicPr>
          <p:cNvPr id="85" name="Google Shape;85;p16"/>
          <p:cNvPicPr preferRelativeResize="0"/>
          <p:nvPr/>
        </p:nvPicPr>
        <p:blipFill>
          <a:blip r:embed="rId6">
            <a:alphaModFix/>
          </a:blip>
          <a:stretch>
            <a:fillRect/>
          </a:stretch>
        </p:blipFill>
        <p:spPr>
          <a:xfrm>
            <a:off x="3009397" y="3001300"/>
            <a:ext cx="4240499" cy="1373575"/>
          </a:xfrm>
          <a:prstGeom prst="rect">
            <a:avLst/>
          </a:prstGeom>
          <a:noFill/>
          <a:ln>
            <a:noFill/>
          </a:ln>
        </p:spPr>
      </p:pic>
      <p:sp>
        <p:nvSpPr>
          <p:cNvPr id="86" name="Google Shape;86;p16"/>
          <p:cNvSpPr txBox="1"/>
          <p:nvPr/>
        </p:nvSpPr>
        <p:spPr>
          <a:xfrm>
            <a:off x="2784275" y="243300"/>
            <a:ext cx="3000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 = </a:t>
            </a:r>
            <a:r>
              <a:rPr lang="en-GB" sz="1050">
                <a:solidFill>
                  <a:srgbClr val="CE9178"/>
                </a:solidFill>
                <a:highlight>
                  <a:srgbClr val="1E1E1E"/>
                </a:highlight>
                <a:latin typeface="Courier New"/>
                <a:ea typeface="Courier New"/>
                <a:cs typeface="Courier New"/>
                <a:sym typeface="Courier New"/>
              </a:rPr>
              <a:t>'resnet101'</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ENCODER_WEIGHTS = </a:t>
            </a:r>
            <a:r>
              <a:rPr lang="en-GB" sz="1050">
                <a:solidFill>
                  <a:srgbClr val="CE9178"/>
                </a:solidFill>
                <a:highlight>
                  <a:srgbClr val="1E1E1E"/>
                </a:highlight>
                <a:latin typeface="Courier New"/>
                <a:ea typeface="Courier New"/>
                <a:cs typeface="Courier New"/>
                <a:sym typeface="Courier New"/>
              </a:rPr>
              <a:t>'imagenet'</a:t>
            </a:r>
            <a:endParaRPr sz="1050">
              <a:solidFill>
                <a:srgbClr val="CE9178"/>
              </a:solidFill>
              <a:highlight>
                <a:srgbClr val="1E1E1E"/>
              </a:highlight>
              <a:latin typeface="Courier New"/>
              <a:ea typeface="Courier New"/>
              <a:cs typeface="Courier New"/>
              <a:sym typeface="Courier New"/>
            </a:endParaRPr>
          </a:p>
        </p:txBody>
      </p:sp>
      <p:sp>
        <p:nvSpPr>
          <p:cNvPr id="87" name="Google Shape;87;p16"/>
          <p:cNvSpPr txBox="1"/>
          <p:nvPr/>
        </p:nvSpPr>
        <p:spPr>
          <a:xfrm>
            <a:off x="5139550" y="2490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C9D1D9"/>
                </a:solidFill>
                <a:highlight>
                  <a:srgbClr val="0D1117"/>
                </a:highlight>
              </a:rPr>
              <a:t>Params: </a:t>
            </a:r>
            <a:r>
              <a:rPr lang="en-GB" sz="1200">
                <a:solidFill>
                  <a:srgbClr val="C9D1D9"/>
                </a:solidFill>
                <a:highlight>
                  <a:srgbClr val="161B22"/>
                </a:highlight>
              </a:rPr>
              <a:t>42M</a:t>
            </a:r>
            <a:endParaRPr sz="1200">
              <a:solidFill>
                <a:srgbClr val="C9D1D9"/>
              </a:solidFill>
              <a:highlight>
                <a:srgbClr val="0D1117"/>
              </a:highlight>
            </a:endParaRPr>
          </a:p>
          <a:p>
            <a:pPr indent="0" lvl="0" marL="0" rtl="0" algn="l">
              <a:spcBef>
                <a:spcPts val="0"/>
              </a:spcBef>
              <a:spcAft>
                <a:spcPts val="0"/>
              </a:spcAft>
              <a:buNone/>
            </a:pPr>
            <a:r>
              <a:rPr lang="en-GB" sz="1200">
                <a:solidFill>
                  <a:srgbClr val="C9D1D9"/>
                </a:solidFill>
                <a:highlight>
                  <a:srgbClr val="0D1117"/>
                </a:highlight>
              </a:rPr>
              <a:t>Layers: 101</a:t>
            </a:r>
            <a:endParaRPr sz="1200">
              <a:solidFill>
                <a:srgbClr val="C9D1D9"/>
              </a:solidFill>
              <a:highlight>
                <a:srgbClr val="0D1117"/>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2"/>
          <p:cNvSpPr txBox="1"/>
          <p:nvPr>
            <p:ph idx="4294967295" type="title"/>
          </p:nvPr>
        </p:nvSpPr>
        <p:spPr>
          <a:xfrm>
            <a:off x="526700" y="256500"/>
            <a:ext cx="3171900" cy="56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800"/>
              <a:t>Mixed (Unet) 50% mixed</a:t>
            </a:r>
            <a:endParaRPr b="1" sz="1800"/>
          </a:p>
        </p:txBody>
      </p:sp>
      <p:pic>
        <p:nvPicPr>
          <p:cNvPr id="483" name="Google Shape;483;p52"/>
          <p:cNvPicPr preferRelativeResize="0"/>
          <p:nvPr/>
        </p:nvPicPr>
        <p:blipFill>
          <a:blip r:embed="rId3">
            <a:alphaModFix/>
          </a:blip>
          <a:stretch>
            <a:fillRect/>
          </a:stretch>
        </p:blipFill>
        <p:spPr>
          <a:xfrm>
            <a:off x="335275" y="1097050"/>
            <a:ext cx="2786750" cy="1891525"/>
          </a:xfrm>
          <a:prstGeom prst="rect">
            <a:avLst/>
          </a:prstGeom>
          <a:noFill/>
          <a:ln>
            <a:noFill/>
          </a:ln>
        </p:spPr>
      </p:pic>
      <p:pic>
        <p:nvPicPr>
          <p:cNvPr id="484" name="Google Shape;484;p52"/>
          <p:cNvPicPr preferRelativeResize="0"/>
          <p:nvPr/>
        </p:nvPicPr>
        <p:blipFill>
          <a:blip r:embed="rId4">
            <a:alphaModFix/>
          </a:blip>
          <a:stretch>
            <a:fillRect/>
          </a:stretch>
        </p:blipFill>
        <p:spPr>
          <a:xfrm>
            <a:off x="372700" y="3069825"/>
            <a:ext cx="2786750" cy="1891525"/>
          </a:xfrm>
          <a:prstGeom prst="rect">
            <a:avLst/>
          </a:prstGeom>
          <a:noFill/>
          <a:ln>
            <a:noFill/>
          </a:ln>
        </p:spPr>
      </p:pic>
      <p:sp>
        <p:nvSpPr>
          <p:cNvPr id="485" name="Google Shape;485;p52"/>
          <p:cNvSpPr txBox="1"/>
          <p:nvPr/>
        </p:nvSpPr>
        <p:spPr>
          <a:xfrm>
            <a:off x="3331650" y="256500"/>
            <a:ext cx="5450400" cy="20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10/10 [00:04&lt;00:00,  2.16it/s, bce_loss - 0.01929, iou_score - 0.8993]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3/3 [00:00&lt;00:00,  5.50it/s, bce_loss - 0.0357, iou_score - 0.8103]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3"/>
          <p:cNvSpPr txBox="1"/>
          <p:nvPr>
            <p:ph idx="4294967295" type="title"/>
          </p:nvPr>
        </p:nvSpPr>
        <p:spPr>
          <a:xfrm>
            <a:off x="526700" y="256500"/>
            <a:ext cx="3171900" cy="56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800"/>
              <a:t>Label Adapter - </a:t>
            </a:r>
            <a:r>
              <a:rPr b="1" lang="en-GB" sz="1800"/>
              <a:t>Mixed (Deeplab) 50% </a:t>
            </a:r>
            <a:endParaRPr b="1" sz="1800"/>
          </a:p>
        </p:txBody>
      </p:sp>
      <p:pic>
        <p:nvPicPr>
          <p:cNvPr id="491" name="Google Shape;491;p53"/>
          <p:cNvPicPr preferRelativeResize="0"/>
          <p:nvPr/>
        </p:nvPicPr>
        <p:blipFill>
          <a:blip r:embed="rId3">
            <a:alphaModFix/>
          </a:blip>
          <a:stretch>
            <a:fillRect/>
          </a:stretch>
        </p:blipFill>
        <p:spPr>
          <a:xfrm>
            <a:off x="649775" y="3229500"/>
            <a:ext cx="2427325" cy="1622350"/>
          </a:xfrm>
          <a:prstGeom prst="rect">
            <a:avLst/>
          </a:prstGeom>
          <a:noFill/>
          <a:ln>
            <a:noFill/>
          </a:ln>
        </p:spPr>
      </p:pic>
      <p:pic>
        <p:nvPicPr>
          <p:cNvPr id="492" name="Google Shape;492;p53"/>
          <p:cNvPicPr preferRelativeResize="0"/>
          <p:nvPr/>
        </p:nvPicPr>
        <p:blipFill>
          <a:blip r:embed="rId4">
            <a:alphaModFix/>
          </a:blip>
          <a:stretch>
            <a:fillRect/>
          </a:stretch>
        </p:blipFill>
        <p:spPr>
          <a:xfrm>
            <a:off x="856175" y="1425763"/>
            <a:ext cx="2161625" cy="1467225"/>
          </a:xfrm>
          <a:prstGeom prst="rect">
            <a:avLst/>
          </a:prstGeom>
          <a:noFill/>
          <a:ln>
            <a:noFill/>
          </a:ln>
        </p:spPr>
      </p:pic>
      <p:sp>
        <p:nvSpPr>
          <p:cNvPr id="493" name="Google Shape;493;p53"/>
          <p:cNvSpPr txBox="1"/>
          <p:nvPr/>
        </p:nvSpPr>
        <p:spPr>
          <a:xfrm>
            <a:off x="3072763" y="0"/>
            <a:ext cx="59892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2/2 [00:00&lt;00:00,  2.08it/s, bce_loss - 0.01172, iou_score - 0.9273]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1/1 [00:00&lt;00:00,  7.51it/s, bce_loss - 0.02584, iou_score - 0.868]</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494" name="Google Shape;494;p53"/>
          <p:cNvPicPr preferRelativeResize="0"/>
          <p:nvPr/>
        </p:nvPicPr>
        <p:blipFill>
          <a:blip r:embed="rId5">
            <a:alphaModFix/>
          </a:blip>
          <a:stretch>
            <a:fillRect/>
          </a:stretch>
        </p:blipFill>
        <p:spPr>
          <a:xfrm>
            <a:off x="3229500" y="3152400"/>
            <a:ext cx="5675729" cy="1838700"/>
          </a:xfrm>
          <a:prstGeom prst="rect">
            <a:avLst/>
          </a:prstGeom>
          <a:noFill/>
          <a:ln>
            <a:noFill/>
          </a:ln>
        </p:spPr>
      </p:pic>
      <p:sp>
        <p:nvSpPr>
          <p:cNvPr id="495" name="Google Shape;495;p53"/>
          <p:cNvSpPr txBox="1"/>
          <p:nvPr/>
        </p:nvSpPr>
        <p:spPr>
          <a:xfrm>
            <a:off x="4647175" y="18518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0.2905077</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4"/>
          <p:cNvSpPr txBox="1"/>
          <p:nvPr>
            <p:ph idx="4294967295" type="title"/>
          </p:nvPr>
        </p:nvSpPr>
        <p:spPr>
          <a:xfrm>
            <a:off x="526700" y="256500"/>
            <a:ext cx="3171900" cy="56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1800"/>
              <a:t>Label Adapter - Mixed (Unet) 50% </a:t>
            </a:r>
            <a:endParaRPr b="1" sz="1800"/>
          </a:p>
        </p:txBody>
      </p:sp>
      <p:pic>
        <p:nvPicPr>
          <p:cNvPr id="501" name="Google Shape;501;p54"/>
          <p:cNvPicPr preferRelativeResize="0"/>
          <p:nvPr/>
        </p:nvPicPr>
        <p:blipFill>
          <a:blip r:embed="rId3">
            <a:alphaModFix/>
          </a:blip>
          <a:stretch>
            <a:fillRect/>
          </a:stretch>
        </p:blipFill>
        <p:spPr>
          <a:xfrm>
            <a:off x="436850" y="977138"/>
            <a:ext cx="2799443" cy="1842850"/>
          </a:xfrm>
          <a:prstGeom prst="rect">
            <a:avLst/>
          </a:prstGeom>
          <a:noFill/>
          <a:ln>
            <a:noFill/>
          </a:ln>
        </p:spPr>
      </p:pic>
      <p:pic>
        <p:nvPicPr>
          <p:cNvPr id="502" name="Google Shape;502;p54"/>
          <p:cNvPicPr preferRelativeResize="0"/>
          <p:nvPr/>
        </p:nvPicPr>
        <p:blipFill>
          <a:blip r:embed="rId4">
            <a:alphaModFix/>
          </a:blip>
          <a:stretch>
            <a:fillRect/>
          </a:stretch>
        </p:blipFill>
        <p:spPr>
          <a:xfrm>
            <a:off x="624025" y="2976025"/>
            <a:ext cx="2799450" cy="1900145"/>
          </a:xfrm>
          <a:prstGeom prst="rect">
            <a:avLst/>
          </a:prstGeom>
          <a:noFill/>
          <a:ln>
            <a:noFill/>
          </a:ln>
        </p:spPr>
      </p:pic>
      <p:sp>
        <p:nvSpPr>
          <p:cNvPr id="503" name="Google Shape;503;p54"/>
          <p:cNvSpPr txBox="1"/>
          <p:nvPr/>
        </p:nvSpPr>
        <p:spPr>
          <a:xfrm>
            <a:off x="4163225" y="45425"/>
            <a:ext cx="4798500" cy="162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Epoch: 50</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train: 100%|██████████| 2/2 [00:00&lt;00:00,  2.05it/s, bce_loss - 0.01075, iou_score - 0.9324]</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valid: 100%|██████████| 1/1 [00:00&lt;00:00,  6.48it/s, bce_loss - 0.03417, iou_score - 0.8506]</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pic>
        <p:nvPicPr>
          <p:cNvPr id="504" name="Google Shape;504;p54"/>
          <p:cNvPicPr preferRelativeResize="0"/>
          <p:nvPr/>
        </p:nvPicPr>
        <p:blipFill>
          <a:blip r:embed="rId5">
            <a:alphaModFix/>
          </a:blip>
          <a:stretch>
            <a:fillRect/>
          </a:stretch>
        </p:blipFill>
        <p:spPr>
          <a:xfrm>
            <a:off x="3365700" y="1185575"/>
            <a:ext cx="5778295" cy="1871926"/>
          </a:xfrm>
          <a:prstGeom prst="rect">
            <a:avLst/>
          </a:prstGeom>
          <a:noFill/>
          <a:ln>
            <a:noFill/>
          </a:ln>
        </p:spPr>
      </p:pic>
      <p:pic>
        <p:nvPicPr>
          <p:cNvPr id="505" name="Google Shape;505;p54"/>
          <p:cNvPicPr preferRelativeResize="0"/>
          <p:nvPr/>
        </p:nvPicPr>
        <p:blipFill>
          <a:blip r:embed="rId6">
            <a:alphaModFix/>
          </a:blip>
          <a:stretch>
            <a:fillRect/>
          </a:stretch>
        </p:blipFill>
        <p:spPr>
          <a:xfrm>
            <a:off x="3423480" y="2990130"/>
            <a:ext cx="5778295" cy="1871926"/>
          </a:xfrm>
          <a:prstGeom prst="rect">
            <a:avLst/>
          </a:prstGeom>
          <a:noFill/>
          <a:ln>
            <a:noFill/>
          </a:ln>
        </p:spPr>
      </p:pic>
      <p:sp>
        <p:nvSpPr>
          <p:cNvPr id="506" name="Google Shape;506;p54"/>
          <p:cNvSpPr txBox="1"/>
          <p:nvPr/>
        </p:nvSpPr>
        <p:spPr>
          <a:xfrm>
            <a:off x="6940910" y="2216710"/>
            <a:ext cx="1895700" cy="189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0.30805433</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MEAN IoU: 0.26045868</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5"/>
          <p:cNvSpPr txBox="1"/>
          <p:nvPr/>
        </p:nvSpPr>
        <p:spPr>
          <a:xfrm>
            <a:off x="3533825" y="1954075"/>
            <a:ext cx="5914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t>Week 3</a:t>
            </a:r>
            <a:endParaRPr b="1" sz="2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6"/>
          <p:cNvSpPr txBox="1"/>
          <p:nvPr>
            <p:ph type="title"/>
          </p:nvPr>
        </p:nvSpPr>
        <p:spPr>
          <a:xfrm>
            <a:off x="289225" y="163050"/>
            <a:ext cx="5273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1000 Image </a:t>
            </a:r>
            <a:r>
              <a:rPr lang="en-GB"/>
              <a:t>Helen-Trained Results </a:t>
            </a:r>
            <a:endParaRPr/>
          </a:p>
        </p:txBody>
      </p:sp>
      <p:graphicFrame>
        <p:nvGraphicFramePr>
          <p:cNvPr id="517" name="Google Shape;517;p56"/>
          <p:cNvGraphicFramePr/>
          <p:nvPr/>
        </p:nvGraphicFramePr>
        <p:xfrm>
          <a:off x="197225" y="868520"/>
          <a:ext cx="3000000" cy="3000000"/>
        </p:xfrm>
        <a:graphic>
          <a:graphicData uri="http://schemas.openxmlformats.org/drawingml/2006/table">
            <a:tbl>
              <a:tblPr>
                <a:noFill/>
                <a:tableStyleId>{8B1864AB-116F-46D1-8C3A-BFEE034B46C2}</a:tableStyleId>
              </a:tblPr>
              <a:tblGrid>
                <a:gridCol w="717625"/>
                <a:gridCol w="717625"/>
                <a:gridCol w="717625"/>
              </a:tblGrid>
              <a:tr h="536925">
                <a:tc>
                  <a:txBody>
                    <a:bodyPr/>
                    <a:lstStyle/>
                    <a:p>
                      <a:pPr indent="0" lvl="0" marL="0" rtl="0" algn="l">
                        <a:spcBef>
                          <a:spcPts val="0"/>
                        </a:spcBef>
                        <a:spcAft>
                          <a:spcPts val="0"/>
                        </a:spcAft>
                        <a:buNone/>
                      </a:pPr>
                      <a:r>
                        <a:rPr lang="en-GB" sz="600"/>
                        <a:t>Model</a:t>
                      </a:r>
                      <a:endParaRPr sz="600"/>
                    </a:p>
                  </a:txBody>
                  <a:tcPr marT="91425" marB="91425" marR="91425" marL="91425"/>
                </a:tc>
                <a:tc>
                  <a:txBody>
                    <a:bodyPr/>
                    <a:lstStyle/>
                    <a:p>
                      <a:pPr indent="0" lvl="0" marL="0" rtl="0" algn="l">
                        <a:spcBef>
                          <a:spcPts val="0"/>
                        </a:spcBef>
                        <a:spcAft>
                          <a:spcPts val="0"/>
                        </a:spcAft>
                        <a:buNone/>
                      </a:pPr>
                      <a:r>
                        <a:rPr lang="en-GB" sz="600">
                          <a:solidFill>
                            <a:schemeClr val="dk1"/>
                          </a:solidFill>
                        </a:rPr>
                        <a:t>Test IoU</a:t>
                      </a:r>
                      <a:endParaRPr sz="600"/>
                    </a:p>
                  </a:txBody>
                  <a:tcPr marT="91425" marB="91425" marR="91425" marL="91425"/>
                </a:tc>
                <a:tc>
                  <a:txBody>
                    <a:bodyPr/>
                    <a:lstStyle/>
                    <a:p>
                      <a:pPr indent="0" lvl="0" marL="0" rtl="0" algn="l">
                        <a:spcBef>
                          <a:spcPts val="0"/>
                        </a:spcBef>
                        <a:spcAft>
                          <a:spcPts val="0"/>
                        </a:spcAft>
                        <a:buNone/>
                      </a:pPr>
                      <a:r>
                        <a:rPr lang="en-GB" sz="600">
                          <a:solidFill>
                            <a:schemeClr val="dk1"/>
                          </a:solidFill>
                        </a:rPr>
                        <a:t>Transfer Iou</a:t>
                      </a:r>
                      <a:endParaRPr sz="600">
                        <a:solidFill>
                          <a:schemeClr val="dk1"/>
                        </a:solidFill>
                      </a:endParaRPr>
                    </a:p>
                  </a:txBody>
                  <a:tcPr marT="91425" marB="91425" marR="91425" marL="91425"/>
                </a:tc>
              </a:tr>
              <a:tr h="843750">
                <a:tc>
                  <a:txBody>
                    <a:bodyPr/>
                    <a:lstStyle/>
                    <a:p>
                      <a:pPr indent="0" lvl="0" marL="0" rtl="0" algn="l">
                        <a:spcBef>
                          <a:spcPts val="0"/>
                        </a:spcBef>
                        <a:spcAft>
                          <a:spcPts val="0"/>
                        </a:spcAft>
                        <a:buNone/>
                      </a:pPr>
                      <a:r>
                        <a:rPr lang="en-GB" sz="600"/>
                        <a:t>DeepLabV3+ (30% </a:t>
                      </a:r>
                      <a:r>
                        <a:rPr lang="en-GB" sz="600">
                          <a:solidFill>
                            <a:schemeClr val="dk1"/>
                          </a:solidFill>
                        </a:rPr>
                        <a:t>AUGMENTED</a:t>
                      </a:r>
                      <a:r>
                        <a:rPr lang="en-GB" sz="600"/>
                        <a:t>)</a:t>
                      </a:r>
                      <a:endParaRPr sz="600"/>
                    </a:p>
                  </a:txBody>
                  <a:tcPr marT="91425" marB="91425" marR="91425" marL="91425">
                    <a:solidFill>
                      <a:srgbClr val="CCCCCC"/>
                    </a:solidFill>
                  </a:tcPr>
                </a:tc>
                <a:tc>
                  <a:txBody>
                    <a:bodyPr/>
                    <a:lstStyle/>
                    <a:p>
                      <a:pPr indent="0" lvl="0" marL="0" rtl="0" algn="l">
                        <a:spcBef>
                          <a:spcPts val="0"/>
                        </a:spcBef>
                        <a:spcAft>
                          <a:spcPts val="0"/>
                        </a:spcAft>
                        <a:buNone/>
                      </a:pPr>
                      <a:r>
                        <a:rPr lang="en-GB" sz="850">
                          <a:solidFill>
                            <a:srgbClr val="D5D5D5"/>
                          </a:solidFill>
                          <a:highlight>
                            <a:srgbClr val="383838"/>
                          </a:highlight>
                          <a:latin typeface="Courier New"/>
                          <a:ea typeface="Courier New"/>
                          <a:cs typeface="Courier New"/>
                          <a:sym typeface="Courier New"/>
                        </a:rPr>
                        <a:t>0.51959</a:t>
                      </a:r>
                      <a:endParaRPr sz="1200"/>
                    </a:p>
                  </a:txBody>
                  <a:tcPr marT="91425" marB="91425" marR="91425" marL="91425">
                    <a:solidFill>
                      <a:srgbClr val="CCCCCC"/>
                    </a:solidFill>
                  </a:tcPr>
                </a:tc>
                <a:tc>
                  <a:txBody>
                    <a:bodyPr/>
                    <a:lstStyle/>
                    <a:p>
                      <a:pPr indent="0" lvl="0" marL="0" rtl="0" algn="l">
                        <a:spcBef>
                          <a:spcPts val="0"/>
                        </a:spcBef>
                        <a:spcAft>
                          <a:spcPts val="0"/>
                        </a:spcAft>
                        <a:buNone/>
                      </a:pPr>
                      <a:r>
                        <a:rPr lang="en-GB" sz="850">
                          <a:solidFill>
                            <a:srgbClr val="D5D5D5"/>
                          </a:solidFill>
                          <a:highlight>
                            <a:srgbClr val="383838"/>
                          </a:highlight>
                          <a:latin typeface="Courier New"/>
                          <a:ea typeface="Courier New"/>
                          <a:cs typeface="Courier New"/>
                          <a:sym typeface="Courier New"/>
                        </a:rPr>
                        <a:t>0.22325</a:t>
                      </a:r>
                      <a:endParaRPr sz="1200"/>
                    </a:p>
                  </a:txBody>
                  <a:tcPr marT="91425" marB="91425" marR="91425" marL="91425">
                    <a:solidFill>
                      <a:srgbClr val="CCCCCC"/>
                    </a:solidFill>
                  </a:tcPr>
                </a:tc>
              </a:tr>
              <a:tr h="843750">
                <a:tc>
                  <a:txBody>
                    <a:bodyPr/>
                    <a:lstStyle/>
                    <a:p>
                      <a:pPr indent="0" lvl="0" marL="0" rtl="0" algn="l">
                        <a:spcBef>
                          <a:spcPts val="0"/>
                        </a:spcBef>
                        <a:spcAft>
                          <a:spcPts val="0"/>
                        </a:spcAft>
                        <a:buNone/>
                      </a:pPr>
                      <a:r>
                        <a:rPr lang="en-GB" sz="600"/>
                        <a:t>Unet</a:t>
                      </a:r>
                      <a:endParaRPr sz="600"/>
                    </a:p>
                    <a:p>
                      <a:pPr indent="0" lvl="0" marL="0" rtl="0" algn="l">
                        <a:spcBef>
                          <a:spcPts val="0"/>
                        </a:spcBef>
                        <a:spcAft>
                          <a:spcPts val="0"/>
                        </a:spcAft>
                        <a:buNone/>
                      </a:pPr>
                      <a:r>
                        <a:rPr lang="en-GB" sz="600"/>
                        <a:t>(</a:t>
                      </a:r>
                      <a:r>
                        <a:rPr lang="en-GB" sz="600">
                          <a:solidFill>
                            <a:schemeClr val="dk1"/>
                          </a:solidFill>
                        </a:rPr>
                        <a:t>30% </a:t>
                      </a:r>
                      <a:r>
                        <a:rPr lang="en-GB" sz="600"/>
                        <a:t>AUGMENTED)</a:t>
                      </a:r>
                      <a:endParaRPr sz="6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850">
                          <a:solidFill>
                            <a:srgbClr val="D5D5D5"/>
                          </a:solidFill>
                          <a:highlight>
                            <a:srgbClr val="383838"/>
                          </a:highlight>
                          <a:latin typeface="Courier New"/>
                          <a:ea typeface="Courier New"/>
                          <a:cs typeface="Courier New"/>
                          <a:sym typeface="Courier New"/>
                        </a:rPr>
                        <a:t>0.5208428</a:t>
                      </a:r>
                      <a:endParaRPr sz="1200"/>
                    </a:p>
                  </a:txBody>
                  <a:tcPr marT="91425" marB="91425" marR="91425" marL="91425"/>
                </a:tc>
                <a:tc>
                  <a:txBody>
                    <a:bodyPr/>
                    <a:lstStyle/>
                    <a:p>
                      <a:pPr indent="0" lvl="0" marL="0" rtl="0" algn="l">
                        <a:spcBef>
                          <a:spcPts val="0"/>
                        </a:spcBef>
                        <a:spcAft>
                          <a:spcPts val="0"/>
                        </a:spcAft>
                        <a:buNone/>
                      </a:pPr>
                      <a:r>
                        <a:rPr lang="en-GB" sz="850">
                          <a:solidFill>
                            <a:srgbClr val="D5D5D5"/>
                          </a:solidFill>
                          <a:highlight>
                            <a:srgbClr val="383838"/>
                          </a:highlight>
                          <a:latin typeface="Courier New"/>
                          <a:ea typeface="Courier New"/>
                          <a:cs typeface="Courier New"/>
                          <a:sym typeface="Courier New"/>
                        </a:rPr>
                        <a:t>0.22388</a:t>
                      </a:r>
                      <a:endParaRPr sz="1200"/>
                    </a:p>
                  </a:txBody>
                  <a:tcPr marT="91425" marB="91425" marR="91425" marL="91425"/>
                </a:tc>
              </a:tr>
              <a:tr h="843750">
                <a:tc>
                  <a:txBody>
                    <a:bodyPr/>
                    <a:lstStyle/>
                    <a:p>
                      <a:pPr indent="0" lvl="0" marL="0" rtl="0" algn="l">
                        <a:spcBef>
                          <a:spcPts val="0"/>
                        </a:spcBef>
                        <a:spcAft>
                          <a:spcPts val="0"/>
                        </a:spcAft>
                        <a:buNone/>
                      </a:pPr>
                      <a:r>
                        <a:rPr lang="en-GB" sz="600"/>
                        <a:t>DeepLabV3+ (NOT </a:t>
                      </a:r>
                      <a:r>
                        <a:rPr lang="en-GB" sz="600">
                          <a:solidFill>
                            <a:schemeClr val="dk1"/>
                          </a:solidFill>
                        </a:rPr>
                        <a:t>AUGMENTED</a:t>
                      </a:r>
                      <a:r>
                        <a:rPr lang="en-GB" sz="600"/>
                        <a:t>)</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4D4D4"/>
                    </a:solidFill>
                  </a:tcPr>
                </a:tc>
                <a:tc>
                  <a:txBody>
                    <a:bodyPr/>
                    <a:lstStyle/>
                    <a:p>
                      <a:pPr indent="0" lvl="0" marL="0" rtl="0" algn="l">
                        <a:spcBef>
                          <a:spcPts val="0"/>
                        </a:spcBef>
                        <a:spcAft>
                          <a:spcPts val="0"/>
                        </a:spcAft>
                        <a:buNone/>
                      </a:pPr>
                      <a:r>
                        <a:rPr lang="en-GB" sz="850">
                          <a:solidFill>
                            <a:srgbClr val="D5D5D5"/>
                          </a:solidFill>
                          <a:highlight>
                            <a:srgbClr val="383838"/>
                          </a:highlight>
                          <a:latin typeface="Courier New"/>
                          <a:ea typeface="Courier New"/>
                          <a:cs typeface="Courier New"/>
                          <a:sym typeface="Courier New"/>
                        </a:rPr>
                        <a:t>0.541088</a:t>
                      </a:r>
                      <a:endParaRPr sz="850">
                        <a:solidFill>
                          <a:srgbClr val="D5D5D5"/>
                        </a:solidFill>
                        <a:highlight>
                          <a:srgbClr val="383838"/>
                        </a:highlight>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D4D4D4"/>
                    </a:solidFill>
                  </a:tcPr>
                </a:tc>
                <a:tc>
                  <a:txBody>
                    <a:bodyPr/>
                    <a:lstStyle/>
                    <a:p>
                      <a:pPr indent="0" lvl="0" marL="0" rtl="0" algn="l">
                        <a:spcBef>
                          <a:spcPts val="0"/>
                        </a:spcBef>
                        <a:spcAft>
                          <a:spcPts val="0"/>
                        </a:spcAft>
                        <a:buNone/>
                      </a:pPr>
                      <a:r>
                        <a:rPr lang="en-GB" sz="850">
                          <a:solidFill>
                            <a:srgbClr val="D5D5D5"/>
                          </a:solidFill>
                          <a:highlight>
                            <a:srgbClr val="383838"/>
                          </a:highlight>
                          <a:latin typeface="Courier New"/>
                          <a:ea typeface="Courier New"/>
                          <a:cs typeface="Courier New"/>
                          <a:sym typeface="Courier New"/>
                        </a:rPr>
                        <a:t>0.23715</a:t>
                      </a:r>
                      <a:endParaRPr sz="850">
                        <a:solidFill>
                          <a:srgbClr val="D5D5D5"/>
                        </a:solidFill>
                        <a:highlight>
                          <a:srgbClr val="383838"/>
                        </a:highlight>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solidFill>
                      <a:srgbClr val="D4D4D4"/>
                    </a:solidFill>
                  </a:tcPr>
                </a:tc>
              </a:tr>
              <a:tr h="843750">
                <a:tc>
                  <a:txBody>
                    <a:bodyPr/>
                    <a:lstStyle/>
                    <a:p>
                      <a:pPr indent="0" lvl="0" marL="0" rtl="0" algn="l">
                        <a:spcBef>
                          <a:spcPts val="0"/>
                        </a:spcBef>
                        <a:spcAft>
                          <a:spcPts val="0"/>
                        </a:spcAft>
                        <a:buNone/>
                      </a:pPr>
                      <a:r>
                        <a:rPr lang="en-GB" sz="600"/>
                        <a:t>Unet</a:t>
                      </a:r>
                      <a:endParaRPr sz="600"/>
                    </a:p>
                    <a:p>
                      <a:pPr indent="0" lvl="0" marL="0" rtl="0" algn="l">
                        <a:spcBef>
                          <a:spcPts val="0"/>
                        </a:spcBef>
                        <a:spcAft>
                          <a:spcPts val="0"/>
                        </a:spcAft>
                        <a:buNone/>
                      </a:pPr>
                      <a:r>
                        <a:rPr lang="en-GB" sz="600"/>
                        <a:t>(NOT AUGMENTED)</a:t>
                      </a:r>
                      <a:endParaRPr sz="6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850">
                          <a:solidFill>
                            <a:srgbClr val="D5D5D5"/>
                          </a:solidFill>
                          <a:highlight>
                            <a:srgbClr val="383838"/>
                          </a:highlight>
                          <a:latin typeface="Courier New"/>
                          <a:ea typeface="Courier New"/>
                          <a:cs typeface="Courier New"/>
                          <a:sym typeface="Courier New"/>
                        </a:rPr>
                        <a:t>0.532055</a:t>
                      </a:r>
                      <a:endParaRPr sz="850">
                        <a:solidFill>
                          <a:srgbClr val="D5D5D5"/>
                        </a:solidFill>
                        <a:highlight>
                          <a:srgbClr val="383838"/>
                        </a:highlight>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sz="850">
                          <a:solidFill>
                            <a:srgbClr val="D5D5D5"/>
                          </a:solidFill>
                          <a:highlight>
                            <a:srgbClr val="383838"/>
                          </a:highlight>
                          <a:latin typeface="Courier New"/>
                          <a:ea typeface="Courier New"/>
                          <a:cs typeface="Courier New"/>
                          <a:sym typeface="Courier New"/>
                        </a:rPr>
                        <a:t>0.23331</a:t>
                      </a:r>
                      <a:endParaRPr sz="850">
                        <a:solidFill>
                          <a:srgbClr val="D5D5D5"/>
                        </a:solidFill>
                        <a:highlight>
                          <a:srgbClr val="383838"/>
                        </a:highlight>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r>
            </a:tbl>
          </a:graphicData>
        </a:graphic>
      </p:graphicFrame>
      <p:sp>
        <p:nvSpPr>
          <p:cNvPr id="518" name="Google Shape;518;p56"/>
          <p:cNvSpPr txBox="1"/>
          <p:nvPr/>
        </p:nvSpPr>
        <p:spPr>
          <a:xfrm>
            <a:off x="5532825" y="3451450"/>
            <a:ext cx="362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19" name="Google Shape;519;p56"/>
          <p:cNvSpPr txBox="1"/>
          <p:nvPr/>
        </p:nvSpPr>
        <p:spPr>
          <a:xfrm>
            <a:off x="2380825" y="4641875"/>
            <a:ext cx="7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20" name="Google Shape;520;p56"/>
          <p:cNvSpPr txBox="1"/>
          <p:nvPr/>
        </p:nvSpPr>
        <p:spPr>
          <a:xfrm>
            <a:off x="115375" y="4761275"/>
            <a:ext cx="291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*Helen test ds contains 100 images</a:t>
            </a:r>
            <a:endParaRPr sz="800"/>
          </a:p>
          <a:p>
            <a:pPr indent="0" lvl="0" marL="0" rtl="0" algn="l">
              <a:spcBef>
                <a:spcPts val="0"/>
              </a:spcBef>
              <a:spcAft>
                <a:spcPts val="0"/>
              </a:spcAft>
              <a:buNone/>
            </a:pPr>
            <a:r>
              <a:rPr lang="en-GB" sz="800"/>
              <a:t>*iBugMask contains 1000 images</a:t>
            </a:r>
            <a:endParaRPr sz="800"/>
          </a:p>
          <a:p>
            <a:pPr indent="0" lvl="0" marL="0" rtl="0" algn="l">
              <a:spcBef>
                <a:spcPts val="0"/>
              </a:spcBef>
              <a:spcAft>
                <a:spcPts val="0"/>
              </a:spcAft>
              <a:buNone/>
            </a:pPr>
            <a:r>
              <a:t/>
            </a:r>
            <a:endParaRPr sz="800"/>
          </a:p>
        </p:txBody>
      </p:sp>
      <p:graphicFrame>
        <p:nvGraphicFramePr>
          <p:cNvPr id="521" name="Google Shape;521;p56"/>
          <p:cNvGraphicFramePr/>
          <p:nvPr/>
        </p:nvGraphicFramePr>
        <p:xfrm>
          <a:off x="2490350" y="1088613"/>
          <a:ext cx="3000000" cy="3000000"/>
        </p:xfrm>
        <a:graphic>
          <a:graphicData uri="http://schemas.openxmlformats.org/drawingml/2006/table">
            <a:tbl>
              <a:tblPr>
                <a:noFill/>
                <a:tableStyleId>{8B1864AB-116F-46D1-8C3A-BFEE034B46C2}</a:tableStyleId>
              </a:tblPr>
              <a:tblGrid>
                <a:gridCol w="544925"/>
                <a:gridCol w="544925"/>
                <a:gridCol w="544925"/>
                <a:gridCol w="544925"/>
                <a:gridCol w="544925"/>
                <a:gridCol w="544925"/>
                <a:gridCol w="544925"/>
                <a:gridCol w="544925"/>
                <a:gridCol w="544925"/>
                <a:gridCol w="544925"/>
                <a:gridCol w="544925"/>
                <a:gridCol w="544925"/>
              </a:tblGrid>
              <a:tr h="381000">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Background</a:t>
                      </a:r>
                      <a:endParaRPr sz="800"/>
                    </a:p>
                  </a:txBody>
                  <a:tcPr marT="91425" marB="91425" marR="91425" marL="91425"/>
                </a:tc>
                <a:tc>
                  <a:txBody>
                    <a:bodyPr/>
                    <a:lstStyle/>
                    <a:p>
                      <a:pPr indent="0" lvl="0" marL="0" rtl="0" algn="l">
                        <a:spcBef>
                          <a:spcPts val="0"/>
                        </a:spcBef>
                        <a:spcAft>
                          <a:spcPts val="0"/>
                        </a:spcAft>
                        <a:buNone/>
                      </a:pPr>
                      <a:r>
                        <a:rPr lang="en-GB" sz="800"/>
                        <a:t>Skin</a:t>
                      </a:r>
                      <a:endParaRPr sz="800"/>
                    </a:p>
                  </a:txBody>
                  <a:tcPr marT="91425" marB="91425" marR="91425" marL="91425"/>
                </a:tc>
                <a:tc>
                  <a:txBody>
                    <a:bodyPr/>
                    <a:lstStyle/>
                    <a:p>
                      <a:pPr indent="0" lvl="0" marL="0" rtl="0" algn="l">
                        <a:spcBef>
                          <a:spcPts val="0"/>
                        </a:spcBef>
                        <a:spcAft>
                          <a:spcPts val="0"/>
                        </a:spcAft>
                        <a:buNone/>
                      </a:pPr>
                      <a:r>
                        <a:rPr lang="en-GB" sz="800"/>
                        <a:t>Left Brow</a:t>
                      </a:r>
                      <a:endParaRPr sz="800"/>
                    </a:p>
                  </a:txBody>
                  <a:tcPr marT="91425" marB="91425" marR="91425" marL="91425"/>
                </a:tc>
                <a:tc>
                  <a:txBody>
                    <a:bodyPr/>
                    <a:lstStyle/>
                    <a:p>
                      <a:pPr indent="0" lvl="0" marL="0" rtl="0" algn="l">
                        <a:spcBef>
                          <a:spcPts val="0"/>
                        </a:spcBef>
                        <a:spcAft>
                          <a:spcPts val="0"/>
                        </a:spcAft>
                        <a:buNone/>
                      </a:pPr>
                      <a:r>
                        <a:rPr lang="en-GB" sz="800"/>
                        <a:t>Right Brow</a:t>
                      </a:r>
                      <a:endParaRPr sz="800"/>
                    </a:p>
                  </a:txBody>
                  <a:tcPr marT="91425" marB="91425" marR="91425" marL="91425"/>
                </a:tc>
                <a:tc>
                  <a:txBody>
                    <a:bodyPr/>
                    <a:lstStyle/>
                    <a:p>
                      <a:pPr indent="0" lvl="0" marL="0" rtl="0" algn="l">
                        <a:spcBef>
                          <a:spcPts val="0"/>
                        </a:spcBef>
                        <a:spcAft>
                          <a:spcPts val="0"/>
                        </a:spcAft>
                        <a:buNone/>
                      </a:pPr>
                      <a:r>
                        <a:rPr lang="en-GB" sz="800"/>
                        <a:t>Left Eye</a:t>
                      </a:r>
                      <a:endParaRPr sz="800"/>
                    </a:p>
                  </a:txBody>
                  <a:tcPr marT="91425" marB="91425" marR="91425" marL="91425"/>
                </a:tc>
                <a:tc>
                  <a:txBody>
                    <a:bodyPr/>
                    <a:lstStyle/>
                    <a:p>
                      <a:pPr indent="0" lvl="0" marL="0" rtl="0" algn="l">
                        <a:spcBef>
                          <a:spcPts val="0"/>
                        </a:spcBef>
                        <a:spcAft>
                          <a:spcPts val="0"/>
                        </a:spcAft>
                        <a:buNone/>
                      </a:pPr>
                      <a:r>
                        <a:rPr lang="en-GB" sz="800"/>
                        <a:t>Right Eye</a:t>
                      </a:r>
                      <a:endParaRPr sz="800"/>
                    </a:p>
                  </a:txBody>
                  <a:tcPr marT="91425" marB="91425" marR="91425" marL="91425"/>
                </a:tc>
                <a:tc>
                  <a:txBody>
                    <a:bodyPr/>
                    <a:lstStyle/>
                    <a:p>
                      <a:pPr indent="0" lvl="0" marL="0" rtl="0" algn="l">
                        <a:spcBef>
                          <a:spcPts val="0"/>
                        </a:spcBef>
                        <a:spcAft>
                          <a:spcPts val="0"/>
                        </a:spcAft>
                        <a:buNone/>
                      </a:pPr>
                      <a:r>
                        <a:rPr lang="en-GB" sz="800"/>
                        <a:t>Nose</a:t>
                      </a:r>
                      <a:endParaRPr sz="800"/>
                    </a:p>
                  </a:txBody>
                  <a:tcPr marT="91425" marB="91425" marR="91425" marL="91425"/>
                </a:tc>
                <a:tc>
                  <a:txBody>
                    <a:bodyPr/>
                    <a:lstStyle/>
                    <a:p>
                      <a:pPr indent="0" lvl="0" marL="0" rtl="0" algn="l">
                        <a:spcBef>
                          <a:spcPts val="0"/>
                        </a:spcBef>
                        <a:spcAft>
                          <a:spcPts val="0"/>
                        </a:spcAft>
                        <a:buNone/>
                      </a:pPr>
                      <a:r>
                        <a:rPr lang="en-GB" sz="800"/>
                        <a:t>Upper Lip</a:t>
                      </a:r>
                      <a:endParaRPr sz="800"/>
                    </a:p>
                  </a:txBody>
                  <a:tcPr marT="91425" marB="91425" marR="91425" marL="91425"/>
                </a:tc>
                <a:tc>
                  <a:txBody>
                    <a:bodyPr/>
                    <a:lstStyle/>
                    <a:p>
                      <a:pPr indent="0" lvl="0" marL="0" rtl="0" algn="l">
                        <a:spcBef>
                          <a:spcPts val="0"/>
                        </a:spcBef>
                        <a:spcAft>
                          <a:spcPts val="0"/>
                        </a:spcAft>
                        <a:buNone/>
                      </a:pPr>
                      <a:r>
                        <a:rPr lang="en-GB" sz="800"/>
                        <a:t>Inner Mouth</a:t>
                      </a:r>
                      <a:endParaRPr sz="800"/>
                    </a:p>
                  </a:txBody>
                  <a:tcPr marT="91425" marB="91425" marR="91425" marL="91425"/>
                </a:tc>
                <a:tc>
                  <a:txBody>
                    <a:bodyPr/>
                    <a:lstStyle/>
                    <a:p>
                      <a:pPr indent="0" lvl="0" marL="0" rtl="0" algn="l">
                        <a:spcBef>
                          <a:spcPts val="0"/>
                        </a:spcBef>
                        <a:spcAft>
                          <a:spcPts val="0"/>
                        </a:spcAft>
                        <a:buNone/>
                      </a:pPr>
                      <a:r>
                        <a:rPr lang="en-GB" sz="800"/>
                        <a:t>Lower Lip</a:t>
                      </a:r>
                      <a:endParaRPr sz="800"/>
                    </a:p>
                  </a:txBody>
                  <a:tcPr marT="91425" marB="91425" marR="91425" marL="91425"/>
                </a:tc>
                <a:tc>
                  <a:txBody>
                    <a:bodyPr/>
                    <a:lstStyle/>
                    <a:p>
                      <a:pPr indent="0" lvl="0" marL="0" rtl="0" algn="l">
                        <a:spcBef>
                          <a:spcPts val="0"/>
                        </a:spcBef>
                        <a:spcAft>
                          <a:spcPts val="0"/>
                        </a:spcAft>
                        <a:buNone/>
                      </a:pPr>
                      <a:r>
                        <a:rPr lang="en-GB" sz="800"/>
                        <a:t>Hair</a:t>
                      </a:r>
                      <a:endParaRPr sz="800"/>
                    </a:p>
                  </a:txBody>
                  <a:tcPr marT="91425" marB="91425" marR="91425" marL="91425"/>
                </a:tc>
              </a:tr>
              <a:tr h="381000">
                <a:tc>
                  <a:txBody>
                    <a:bodyPr/>
                    <a:lstStyle/>
                    <a:p>
                      <a:pPr indent="0" lvl="0" marL="0" rtl="0" algn="l">
                        <a:spcBef>
                          <a:spcPts val="0"/>
                        </a:spcBef>
                        <a:spcAft>
                          <a:spcPts val="0"/>
                        </a:spcAft>
                        <a:buNone/>
                      </a:pPr>
                      <a:r>
                        <a:rPr lang="en-GB" sz="800"/>
                        <a:t>DeepLabV3+ (NO AUG)</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0.9997</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0.9355</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0.51454175</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0.515259</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0.532706</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0.546320</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0.86173</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5298904</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0.4287</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0.6099127</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0.8183795 </a:t>
                      </a:r>
                      <a:endParaRPr sz="8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GB" sz="800">
                          <a:solidFill>
                            <a:schemeClr val="dk1"/>
                          </a:solidFill>
                        </a:rPr>
                        <a:t>DeepLabV3+ (NO AUG,)</a:t>
                      </a:r>
                      <a:endParaRPr sz="800">
                        <a:solidFill>
                          <a:schemeClr val="dk1"/>
                        </a:solidFill>
                      </a:endParaRPr>
                    </a:p>
                    <a:p>
                      <a:pPr indent="0" lvl="0" marL="0" rtl="0" algn="l">
                        <a:spcBef>
                          <a:spcPts val="0"/>
                        </a:spcBef>
                        <a:spcAft>
                          <a:spcPts val="0"/>
                        </a:spcAft>
                        <a:buClr>
                          <a:schemeClr val="dk1"/>
                        </a:buClr>
                        <a:buSzPts val="1100"/>
                        <a:buFont typeface="Arial"/>
                        <a:buNone/>
                      </a:pPr>
                      <a:r>
                        <a:rPr lang="en-GB" sz="800">
                          <a:solidFill>
                            <a:schemeClr val="dk1"/>
                          </a:solidFill>
                        </a:rPr>
                        <a:t>ADAPTED</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B6D7A8"/>
                          </a:highlight>
                          <a:latin typeface="Courier New"/>
                          <a:ea typeface="Courier New"/>
                          <a:cs typeface="Courier New"/>
                          <a:sym typeface="Courier New"/>
                        </a:rPr>
                        <a:t>0.99953</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B6D7A8"/>
                          </a:highlight>
                          <a:latin typeface="Courier New"/>
                          <a:ea typeface="Courier New"/>
                          <a:cs typeface="Courier New"/>
                          <a:sym typeface="Courier New"/>
                        </a:rPr>
                        <a:t>0.934493</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0.25083</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 0.289619</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0.2445</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0.24564</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FFE599"/>
                          </a:highlight>
                          <a:latin typeface="Courier New"/>
                          <a:ea typeface="Courier New"/>
                          <a:cs typeface="Courier New"/>
                          <a:sym typeface="Courier New"/>
                        </a:rPr>
                        <a:t>0.6976</a:t>
                      </a:r>
                      <a:endParaRPr sz="1050">
                        <a:solidFill>
                          <a:schemeClr val="dk1"/>
                        </a:solidFill>
                        <a:highlight>
                          <a:srgbClr val="FFE599"/>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0.2771</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 0.2030</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0.3742</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B6D7A8"/>
                          </a:highlight>
                          <a:latin typeface="Courier New"/>
                          <a:ea typeface="Courier New"/>
                          <a:cs typeface="Courier New"/>
                          <a:sym typeface="Courier New"/>
                        </a:rPr>
                        <a:t>0.9043</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DeepLabV3+ (AUGS30%)</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B6D7A8"/>
                          </a:highlight>
                          <a:latin typeface="Courier New"/>
                          <a:ea typeface="Courier New"/>
                          <a:cs typeface="Courier New"/>
                          <a:sym typeface="Courier New"/>
                        </a:rPr>
                        <a:t>0.9992</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B6D7A8"/>
                          </a:highlight>
                          <a:latin typeface="Courier New"/>
                          <a:ea typeface="Courier New"/>
                          <a:cs typeface="Courier New"/>
                          <a:sym typeface="Courier New"/>
                        </a:rPr>
                        <a:t>0.9319</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0.2850</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0.2677</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0.2603</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0.2603</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FFE599"/>
                          </a:highlight>
                          <a:latin typeface="Courier New"/>
                          <a:ea typeface="Courier New"/>
                          <a:cs typeface="Courier New"/>
                          <a:sym typeface="Courier New"/>
                        </a:rPr>
                        <a:t>0.699</a:t>
                      </a:r>
                      <a:endParaRPr sz="1050">
                        <a:solidFill>
                          <a:schemeClr val="dk1"/>
                        </a:solidFill>
                        <a:highlight>
                          <a:srgbClr val="FFE599"/>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0.3007</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0.250</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0.3633</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B6D7A8"/>
                          </a:highlight>
                          <a:latin typeface="Courier New"/>
                          <a:ea typeface="Courier New"/>
                          <a:cs typeface="Courier New"/>
                          <a:sym typeface="Courier New"/>
                        </a:rPr>
                        <a:t>0.883</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DeepLabV3+ (AUGS 50%)</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B6D7A8"/>
                          </a:highlight>
                          <a:latin typeface="Courier New"/>
                          <a:ea typeface="Courier New"/>
                          <a:cs typeface="Courier New"/>
                          <a:sym typeface="Courier New"/>
                        </a:rPr>
                        <a:t>0.9989</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B6D7A8"/>
                          </a:highlight>
                          <a:latin typeface="Courier New"/>
                          <a:ea typeface="Courier New"/>
                          <a:cs typeface="Courier New"/>
                          <a:sym typeface="Courier New"/>
                        </a:rPr>
                        <a:t>0.9323</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0.2467</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0.2566</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0.25021</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0.2617</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FFE599"/>
                          </a:highlight>
                          <a:latin typeface="Courier New"/>
                          <a:ea typeface="Courier New"/>
                          <a:cs typeface="Courier New"/>
                          <a:sym typeface="Courier New"/>
                        </a:rPr>
                        <a:t>0.6852</a:t>
                      </a:r>
                      <a:endParaRPr sz="1050">
                        <a:solidFill>
                          <a:schemeClr val="dk1"/>
                        </a:solidFill>
                        <a:highlight>
                          <a:srgbClr val="FFE599"/>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0.285</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0.238</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0.3598</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highlight>
                            <a:srgbClr val="B6D7A8"/>
                          </a:highlight>
                          <a:latin typeface="Courier New"/>
                          <a:ea typeface="Courier New"/>
                          <a:cs typeface="Courier New"/>
                          <a:sym typeface="Courier New"/>
                        </a:rPr>
                        <a:t>0.866</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Wood et al. (helen)</a:t>
                      </a:r>
                      <a:endParaRPr sz="800">
                        <a:solidFill>
                          <a:schemeClr val="dk1"/>
                        </a:solidFill>
                      </a:endParaRPr>
                    </a:p>
                  </a:txBody>
                  <a:tcPr marT="91425" marB="91425" marR="91425" marL="91425"/>
                </a:tc>
                <a:tc>
                  <a:txBody>
                    <a:bodyPr/>
                    <a:lstStyle/>
                    <a:p>
                      <a:pPr indent="0" lvl="0" marL="0" rtl="0" algn="l">
                        <a:spcBef>
                          <a:spcPts val="0"/>
                        </a:spcBef>
                        <a:spcAft>
                          <a:spcPts val="0"/>
                        </a:spcAft>
                        <a:buNone/>
                      </a:pPr>
                      <a:r>
                        <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95.1</a:t>
                      </a:r>
                      <a:endParaRPr sz="1050">
                        <a:solidFill>
                          <a:schemeClr val="dk1"/>
                        </a:solidFill>
                        <a:latin typeface="Courier New"/>
                        <a:ea typeface="Courier New"/>
                        <a:cs typeface="Courier New"/>
                        <a:sym typeface="Courier New"/>
                      </a:endParaRPr>
                    </a:p>
                  </a:txBody>
                  <a:tcPr marT="91425" marB="91425" marR="91425" marL="91425"/>
                </a:tc>
                <a:tc gridSpan="2">
                  <a:txBody>
                    <a:bodyPr/>
                    <a:lstStyle/>
                    <a:p>
                      <a:pPr indent="0" lvl="0" marL="0" rtl="0" algn="l">
                        <a:spcBef>
                          <a:spcPts val="0"/>
                        </a:spcBef>
                        <a:spcAft>
                          <a:spcPts val="0"/>
                        </a:spcAft>
                        <a:buNone/>
                      </a:pPr>
                      <a:r>
                        <a:rPr lang="en-GB" sz="1050">
                          <a:solidFill>
                            <a:schemeClr val="dk1"/>
                          </a:solidFill>
                          <a:latin typeface="Courier New"/>
                          <a:ea typeface="Courier New"/>
                          <a:cs typeface="Courier New"/>
                          <a:sym typeface="Courier New"/>
                        </a:rPr>
                        <a:t>81.5 </a:t>
                      </a:r>
                      <a:endParaRPr sz="1050">
                        <a:solidFill>
                          <a:schemeClr val="dk1"/>
                        </a:solidFill>
                        <a:latin typeface="Courier New"/>
                        <a:ea typeface="Courier New"/>
                        <a:cs typeface="Courier New"/>
                        <a:sym typeface="Courier New"/>
                      </a:endParaRPr>
                    </a:p>
                  </a:txBody>
                  <a:tcPr marT="91425" marB="91425" marR="91425" marL="91425"/>
                </a:tc>
                <a:tc hMerge="1"/>
                <a:tc gridSpan="2">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87.6 </a:t>
                      </a:r>
                      <a:endParaRPr sz="1050">
                        <a:solidFill>
                          <a:schemeClr val="dk1"/>
                        </a:solidFill>
                        <a:latin typeface="Courier New"/>
                        <a:ea typeface="Courier New"/>
                        <a:cs typeface="Courier New"/>
                        <a:sym typeface="Courier New"/>
                      </a:endParaRPr>
                    </a:p>
                  </a:txBody>
                  <a:tcPr marT="91425" marB="91425" marR="91425" marL="91425"/>
                </a:tc>
                <a:tc hMerge="1"/>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94.7 </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81.6</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87.0 </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88.9</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t/>
                      </a:r>
                      <a:endParaRPr sz="1050">
                        <a:solidFill>
                          <a:schemeClr val="dk1"/>
                        </a:solidFill>
                        <a:latin typeface="Courier New"/>
                        <a:ea typeface="Courier New"/>
                        <a:cs typeface="Courier New"/>
                        <a:sym typeface="Courier New"/>
                      </a:endParaRPr>
                    </a:p>
                  </a:txBody>
                  <a:tcPr marT="91425" marB="91425" marR="91425" marL="91425"/>
                </a:tc>
              </a:tr>
            </a:tbl>
          </a:graphicData>
        </a:graphic>
      </p:graphicFrame>
      <p:pic>
        <p:nvPicPr>
          <p:cNvPr id="522" name="Google Shape;522;p56"/>
          <p:cNvPicPr preferRelativeResize="0"/>
          <p:nvPr/>
        </p:nvPicPr>
        <p:blipFill>
          <a:blip r:embed="rId3">
            <a:alphaModFix/>
          </a:blip>
          <a:stretch>
            <a:fillRect/>
          </a:stretch>
        </p:blipFill>
        <p:spPr>
          <a:xfrm>
            <a:off x="3886650" y="475"/>
            <a:ext cx="5088300" cy="1648200"/>
          </a:xfrm>
          <a:prstGeom prst="rect">
            <a:avLst/>
          </a:prstGeom>
          <a:noFill/>
          <a:ln>
            <a:noFill/>
          </a:ln>
        </p:spPr>
      </p:pic>
      <p:sp>
        <p:nvSpPr>
          <p:cNvPr id="523" name="Google Shape;523;p56"/>
          <p:cNvSpPr txBox="1"/>
          <p:nvPr/>
        </p:nvSpPr>
        <p:spPr>
          <a:xfrm>
            <a:off x="5660100" y="411775"/>
            <a:ext cx="349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aphicFrame>
        <p:nvGraphicFramePr>
          <p:cNvPr id="528" name="Google Shape;528;p57"/>
          <p:cNvGraphicFramePr/>
          <p:nvPr/>
        </p:nvGraphicFramePr>
        <p:xfrm>
          <a:off x="560600" y="406213"/>
          <a:ext cx="3000000" cy="3000000"/>
        </p:xfrm>
        <a:graphic>
          <a:graphicData uri="http://schemas.openxmlformats.org/drawingml/2006/table">
            <a:tbl>
              <a:tblPr>
                <a:noFill/>
                <a:tableStyleId>{8B1864AB-116F-46D1-8C3A-BFEE034B46C2}</a:tableStyleId>
              </a:tblPr>
              <a:tblGrid>
                <a:gridCol w="578975"/>
                <a:gridCol w="802425"/>
                <a:gridCol w="456325"/>
                <a:gridCol w="478150"/>
                <a:gridCol w="578975"/>
                <a:gridCol w="578975"/>
                <a:gridCol w="578975"/>
                <a:gridCol w="415500"/>
                <a:gridCol w="742450"/>
                <a:gridCol w="578975"/>
                <a:gridCol w="578975"/>
                <a:gridCol w="578975"/>
                <a:gridCol w="578975"/>
                <a:gridCol w="578975"/>
              </a:tblGrid>
              <a:tr h="426700">
                <a:tc>
                  <a:txBody>
                    <a:bodyPr/>
                    <a:lstStyle/>
                    <a:p>
                      <a:pPr indent="0" lvl="0" marL="0" rtl="0" algn="l">
                        <a:spcBef>
                          <a:spcPts val="0"/>
                        </a:spcBef>
                        <a:spcAft>
                          <a:spcPts val="0"/>
                        </a:spcAft>
                        <a:buNone/>
                      </a:pPr>
                      <a:r>
                        <a:rPr lang="en-GB" sz="800"/>
                        <a:t>Model</a:t>
                      </a:r>
                      <a:endParaRPr sz="800"/>
                    </a:p>
                  </a:txBody>
                  <a:tcPr marT="91425" marB="91425" marR="91425" marL="91425"/>
                </a:tc>
                <a:tc>
                  <a:txBody>
                    <a:bodyPr/>
                    <a:lstStyle/>
                    <a:p>
                      <a:pPr indent="0" lvl="0" marL="0" rtl="0" algn="l">
                        <a:spcBef>
                          <a:spcPts val="0"/>
                        </a:spcBef>
                        <a:spcAft>
                          <a:spcPts val="0"/>
                        </a:spcAft>
                        <a:buNone/>
                      </a:pPr>
                      <a:r>
                        <a:rPr lang="en-GB" sz="800"/>
                        <a:t>Dataset</a:t>
                      </a:r>
                      <a:endParaRPr sz="800"/>
                    </a:p>
                  </a:txBody>
                  <a:tcPr marT="91425" marB="91425" marR="91425" marL="91425"/>
                </a:tc>
                <a:tc>
                  <a:txBody>
                    <a:bodyPr/>
                    <a:lstStyle/>
                    <a:p>
                      <a:pPr indent="0" lvl="0" marL="0" rtl="0" algn="l">
                        <a:spcBef>
                          <a:spcPts val="0"/>
                        </a:spcBef>
                        <a:spcAft>
                          <a:spcPts val="0"/>
                        </a:spcAft>
                        <a:buNone/>
                      </a:pPr>
                      <a:r>
                        <a:rPr lang="en-GB" sz="800"/>
                        <a:t>Background</a:t>
                      </a:r>
                      <a:endParaRPr sz="800"/>
                    </a:p>
                  </a:txBody>
                  <a:tcPr marT="91425" marB="91425" marR="91425" marL="91425"/>
                </a:tc>
                <a:tc>
                  <a:txBody>
                    <a:bodyPr/>
                    <a:lstStyle/>
                    <a:p>
                      <a:pPr indent="0" lvl="0" marL="0" rtl="0" algn="l">
                        <a:spcBef>
                          <a:spcPts val="0"/>
                        </a:spcBef>
                        <a:spcAft>
                          <a:spcPts val="0"/>
                        </a:spcAft>
                        <a:buNone/>
                      </a:pPr>
                      <a:r>
                        <a:rPr lang="en-GB" sz="800"/>
                        <a:t>Skin</a:t>
                      </a:r>
                      <a:endParaRPr sz="800"/>
                    </a:p>
                  </a:txBody>
                  <a:tcPr marT="91425" marB="91425" marR="91425" marL="91425"/>
                </a:tc>
                <a:tc>
                  <a:txBody>
                    <a:bodyPr/>
                    <a:lstStyle/>
                    <a:p>
                      <a:pPr indent="0" lvl="0" marL="0" rtl="0" algn="l">
                        <a:spcBef>
                          <a:spcPts val="0"/>
                        </a:spcBef>
                        <a:spcAft>
                          <a:spcPts val="0"/>
                        </a:spcAft>
                        <a:buNone/>
                      </a:pPr>
                      <a:r>
                        <a:rPr lang="en-GB" sz="800"/>
                        <a:t>Left Brow</a:t>
                      </a:r>
                      <a:endParaRPr sz="800"/>
                    </a:p>
                  </a:txBody>
                  <a:tcPr marT="91425" marB="91425" marR="91425" marL="91425"/>
                </a:tc>
                <a:tc>
                  <a:txBody>
                    <a:bodyPr/>
                    <a:lstStyle/>
                    <a:p>
                      <a:pPr indent="0" lvl="0" marL="0" rtl="0" algn="l">
                        <a:spcBef>
                          <a:spcPts val="0"/>
                        </a:spcBef>
                        <a:spcAft>
                          <a:spcPts val="0"/>
                        </a:spcAft>
                        <a:buNone/>
                      </a:pPr>
                      <a:r>
                        <a:rPr lang="en-GB" sz="800"/>
                        <a:t>Right Brow</a:t>
                      </a:r>
                      <a:endParaRPr sz="800"/>
                    </a:p>
                  </a:txBody>
                  <a:tcPr marT="91425" marB="91425" marR="91425" marL="91425"/>
                </a:tc>
                <a:tc>
                  <a:txBody>
                    <a:bodyPr/>
                    <a:lstStyle/>
                    <a:p>
                      <a:pPr indent="0" lvl="0" marL="0" rtl="0" algn="l">
                        <a:spcBef>
                          <a:spcPts val="0"/>
                        </a:spcBef>
                        <a:spcAft>
                          <a:spcPts val="0"/>
                        </a:spcAft>
                        <a:buNone/>
                      </a:pPr>
                      <a:r>
                        <a:rPr lang="en-GB" sz="800"/>
                        <a:t>Left Eye</a:t>
                      </a:r>
                      <a:endParaRPr sz="800"/>
                    </a:p>
                  </a:txBody>
                  <a:tcPr marT="91425" marB="91425" marR="91425" marL="91425"/>
                </a:tc>
                <a:tc>
                  <a:txBody>
                    <a:bodyPr/>
                    <a:lstStyle/>
                    <a:p>
                      <a:pPr indent="0" lvl="0" marL="0" rtl="0" algn="l">
                        <a:spcBef>
                          <a:spcPts val="0"/>
                        </a:spcBef>
                        <a:spcAft>
                          <a:spcPts val="0"/>
                        </a:spcAft>
                        <a:buNone/>
                      </a:pPr>
                      <a:r>
                        <a:rPr lang="en-GB" sz="800"/>
                        <a:t>Right Eye</a:t>
                      </a:r>
                      <a:endParaRPr sz="800"/>
                    </a:p>
                  </a:txBody>
                  <a:tcPr marT="91425" marB="91425" marR="91425" marL="91425"/>
                </a:tc>
                <a:tc>
                  <a:txBody>
                    <a:bodyPr/>
                    <a:lstStyle/>
                    <a:p>
                      <a:pPr indent="0" lvl="0" marL="0" rtl="0" algn="l">
                        <a:spcBef>
                          <a:spcPts val="0"/>
                        </a:spcBef>
                        <a:spcAft>
                          <a:spcPts val="0"/>
                        </a:spcAft>
                        <a:buNone/>
                      </a:pPr>
                      <a:r>
                        <a:rPr lang="en-GB" sz="800"/>
                        <a:t>Nose</a:t>
                      </a:r>
                      <a:endParaRPr sz="800"/>
                    </a:p>
                  </a:txBody>
                  <a:tcPr marT="91425" marB="91425" marR="91425" marL="91425"/>
                </a:tc>
                <a:tc>
                  <a:txBody>
                    <a:bodyPr/>
                    <a:lstStyle/>
                    <a:p>
                      <a:pPr indent="0" lvl="0" marL="0" rtl="0" algn="l">
                        <a:spcBef>
                          <a:spcPts val="0"/>
                        </a:spcBef>
                        <a:spcAft>
                          <a:spcPts val="0"/>
                        </a:spcAft>
                        <a:buNone/>
                      </a:pPr>
                      <a:r>
                        <a:rPr lang="en-GB" sz="800"/>
                        <a:t>Upper Lip</a:t>
                      </a:r>
                      <a:endParaRPr sz="800"/>
                    </a:p>
                  </a:txBody>
                  <a:tcPr marT="91425" marB="91425" marR="91425" marL="91425"/>
                </a:tc>
                <a:tc>
                  <a:txBody>
                    <a:bodyPr/>
                    <a:lstStyle/>
                    <a:p>
                      <a:pPr indent="0" lvl="0" marL="0" rtl="0" algn="l">
                        <a:spcBef>
                          <a:spcPts val="0"/>
                        </a:spcBef>
                        <a:spcAft>
                          <a:spcPts val="0"/>
                        </a:spcAft>
                        <a:buNone/>
                      </a:pPr>
                      <a:r>
                        <a:rPr lang="en-GB" sz="800"/>
                        <a:t>Inner Mouth</a:t>
                      </a:r>
                      <a:endParaRPr sz="800"/>
                    </a:p>
                  </a:txBody>
                  <a:tcPr marT="91425" marB="91425" marR="91425" marL="91425"/>
                </a:tc>
                <a:tc>
                  <a:txBody>
                    <a:bodyPr/>
                    <a:lstStyle/>
                    <a:p>
                      <a:pPr indent="0" lvl="0" marL="0" rtl="0" algn="l">
                        <a:spcBef>
                          <a:spcPts val="0"/>
                        </a:spcBef>
                        <a:spcAft>
                          <a:spcPts val="0"/>
                        </a:spcAft>
                        <a:buNone/>
                      </a:pPr>
                      <a:r>
                        <a:rPr lang="en-GB" sz="800"/>
                        <a:t>Lower Lip</a:t>
                      </a:r>
                      <a:endParaRPr sz="800"/>
                    </a:p>
                  </a:txBody>
                  <a:tcPr marT="91425" marB="91425" marR="91425" marL="91425"/>
                </a:tc>
                <a:tc>
                  <a:txBody>
                    <a:bodyPr/>
                    <a:lstStyle/>
                    <a:p>
                      <a:pPr indent="0" lvl="0" marL="0" rtl="0" algn="l">
                        <a:spcBef>
                          <a:spcPts val="0"/>
                        </a:spcBef>
                        <a:spcAft>
                          <a:spcPts val="0"/>
                        </a:spcAft>
                        <a:buNone/>
                      </a:pPr>
                      <a:r>
                        <a:rPr lang="en-GB" sz="800"/>
                        <a:t>Hair</a:t>
                      </a:r>
                      <a:endParaRPr sz="800"/>
                    </a:p>
                  </a:txBody>
                  <a:tcPr marT="91425" marB="91425" marR="91425" marL="91425"/>
                </a:tc>
                <a:tc>
                  <a:txBody>
                    <a:bodyPr/>
                    <a:lstStyle/>
                    <a:p>
                      <a:pPr indent="0" lvl="0" marL="0" rtl="0" algn="l">
                        <a:spcBef>
                          <a:spcPts val="0"/>
                        </a:spcBef>
                        <a:spcAft>
                          <a:spcPts val="0"/>
                        </a:spcAft>
                        <a:buNone/>
                      </a:pPr>
                      <a:r>
                        <a:rPr lang="en-GB" sz="800"/>
                        <a:t>av</a:t>
                      </a:r>
                      <a:endParaRPr sz="800"/>
                    </a:p>
                  </a:txBody>
                  <a:tcPr marT="91425" marB="91425" marR="91425" marL="91425"/>
                </a:tc>
              </a:tr>
              <a:tr h="670525">
                <a:tc>
                  <a:txBody>
                    <a:bodyPr/>
                    <a:lstStyle/>
                    <a:p>
                      <a:pPr indent="0" lvl="0" marL="0" rtl="0" algn="l">
                        <a:spcBef>
                          <a:spcPts val="0"/>
                        </a:spcBef>
                        <a:spcAft>
                          <a:spcPts val="0"/>
                        </a:spcAft>
                        <a:buNone/>
                      </a:pPr>
                      <a:r>
                        <a:rPr lang="en-GB" sz="800"/>
                        <a:t>DeepLabV3+ (NO AUG)</a:t>
                      </a:r>
                      <a:endParaRPr sz="800"/>
                    </a:p>
                  </a:txBody>
                  <a:tcPr marT="91425" marB="91425" marR="91425" marL="91425"/>
                </a:tc>
                <a:tc>
                  <a:txBody>
                    <a:bodyPr/>
                    <a:lstStyle/>
                    <a:p>
                      <a:pPr indent="0" lvl="0" marL="0" rtl="0" algn="l">
                        <a:spcBef>
                          <a:spcPts val="0"/>
                        </a:spcBef>
                        <a:spcAft>
                          <a:spcPts val="0"/>
                        </a:spcAft>
                        <a:buNone/>
                      </a:pPr>
                      <a:r>
                        <a:rPr lang="en-GB" sz="800"/>
                        <a:t>Helen (2000/2000)</a:t>
                      </a:r>
                      <a:endParaRPr sz="8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0.988</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0.948</a:t>
                      </a:r>
                      <a:endParaRPr sz="800">
                        <a:solidFill>
                          <a:schemeClr val="dk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0.5904</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0.607</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0.608</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0.6288</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0.905</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0.593</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0.581</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0.7106</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0.9176</a:t>
                      </a:r>
                      <a:endParaRPr/>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0.7346</a:t>
                      </a:r>
                      <a:endParaRPr sz="1050">
                        <a:solidFill>
                          <a:schemeClr val="dk1"/>
                        </a:solidFill>
                        <a:latin typeface="Courier New"/>
                        <a:ea typeface="Courier New"/>
                        <a:cs typeface="Courier New"/>
                        <a:sym typeface="Courier New"/>
                      </a:endParaRPr>
                    </a:p>
                  </a:txBody>
                  <a:tcPr marT="91425" marB="91425" marR="91425" marL="91425"/>
                </a:tc>
              </a:tr>
              <a:tr h="548600">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Wood et al. </a:t>
                      </a:r>
                      <a:endParaRPr sz="800">
                        <a:solidFill>
                          <a:schemeClr val="dk1"/>
                        </a:solidFill>
                      </a:endParaRPr>
                    </a:p>
                  </a:txBody>
                  <a:tcPr marT="91425" marB="91425" marR="91425" marL="91425"/>
                </a:tc>
                <a:tc>
                  <a:txBody>
                    <a:bodyPr/>
                    <a:lstStyle/>
                    <a:p>
                      <a:pPr indent="0" lvl="0" marL="0" rtl="0" algn="l">
                        <a:spcBef>
                          <a:spcPts val="0"/>
                        </a:spcBef>
                        <a:spcAft>
                          <a:spcPts val="0"/>
                        </a:spcAft>
                        <a:buNone/>
                      </a:pPr>
                      <a:r>
                        <a:rPr lang="en-GB" sz="800">
                          <a:solidFill>
                            <a:schemeClr val="dk1"/>
                          </a:solidFill>
                        </a:rPr>
                        <a:t>helen</a:t>
                      </a:r>
                      <a:endParaRPr sz="800">
                        <a:solidFill>
                          <a:schemeClr val="dk1"/>
                        </a:solidFill>
                      </a:endParaRPr>
                    </a:p>
                  </a:txBody>
                  <a:tcPr marT="91425" marB="91425" marR="91425" marL="91425"/>
                </a:tc>
                <a:tc>
                  <a:txBody>
                    <a:bodyPr/>
                    <a:lstStyle/>
                    <a:p>
                      <a:pPr indent="0" lvl="0" marL="0" rtl="0" algn="l">
                        <a:spcBef>
                          <a:spcPts val="0"/>
                        </a:spcBef>
                        <a:spcAft>
                          <a:spcPts val="0"/>
                        </a:spcAft>
                        <a:buNone/>
                      </a:pPr>
                      <a:r>
                        <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95.1</a:t>
                      </a:r>
                      <a:endParaRPr sz="1050">
                        <a:solidFill>
                          <a:schemeClr val="dk1"/>
                        </a:solidFill>
                        <a:latin typeface="Courier New"/>
                        <a:ea typeface="Courier New"/>
                        <a:cs typeface="Courier New"/>
                        <a:sym typeface="Courier New"/>
                      </a:endParaRPr>
                    </a:p>
                  </a:txBody>
                  <a:tcPr marT="91425" marB="91425" marR="91425" marL="91425"/>
                </a:tc>
                <a:tc gridSpan="2">
                  <a:txBody>
                    <a:bodyPr/>
                    <a:lstStyle/>
                    <a:p>
                      <a:pPr indent="0" lvl="0" marL="0" rtl="0" algn="l">
                        <a:spcBef>
                          <a:spcPts val="0"/>
                        </a:spcBef>
                        <a:spcAft>
                          <a:spcPts val="0"/>
                        </a:spcAft>
                        <a:buNone/>
                      </a:pPr>
                      <a:r>
                        <a:rPr lang="en-GB" sz="1050">
                          <a:solidFill>
                            <a:schemeClr val="dk1"/>
                          </a:solidFill>
                          <a:latin typeface="Courier New"/>
                          <a:ea typeface="Courier New"/>
                          <a:cs typeface="Courier New"/>
                          <a:sym typeface="Courier New"/>
                        </a:rPr>
                        <a:t>81.5 </a:t>
                      </a:r>
                      <a:endParaRPr sz="1050">
                        <a:solidFill>
                          <a:schemeClr val="dk1"/>
                        </a:solidFill>
                        <a:latin typeface="Courier New"/>
                        <a:ea typeface="Courier New"/>
                        <a:cs typeface="Courier New"/>
                        <a:sym typeface="Courier New"/>
                      </a:endParaRPr>
                    </a:p>
                  </a:txBody>
                  <a:tcPr marT="91425" marB="91425" marR="91425" marL="91425"/>
                </a:tc>
                <a:tc hMerge="1"/>
                <a:tc gridSpan="2">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87.6 </a:t>
                      </a:r>
                      <a:endParaRPr sz="1050">
                        <a:solidFill>
                          <a:schemeClr val="dk1"/>
                        </a:solidFill>
                        <a:latin typeface="Courier New"/>
                        <a:ea typeface="Courier New"/>
                        <a:cs typeface="Courier New"/>
                        <a:sym typeface="Courier New"/>
                      </a:endParaRPr>
                    </a:p>
                  </a:txBody>
                  <a:tcPr marT="91425" marB="91425" marR="91425" marL="91425"/>
                </a:tc>
                <a:tc hMerge="1"/>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94.7 </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81.6</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87.0 </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chemeClr val="dk1"/>
                          </a:solidFill>
                          <a:latin typeface="Courier New"/>
                          <a:ea typeface="Courier New"/>
                          <a:cs typeface="Courier New"/>
                          <a:sym typeface="Courier New"/>
                        </a:rPr>
                        <a:t>88.9</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GB" sz="1050">
                          <a:solidFill>
                            <a:schemeClr val="dk1"/>
                          </a:solidFill>
                          <a:latin typeface="Courier New"/>
                          <a:ea typeface="Courier New"/>
                          <a:cs typeface="Courier New"/>
                          <a:sym typeface="Courier New"/>
                        </a:rPr>
                        <a:t>91.6</a:t>
                      </a:r>
                      <a:endParaRPr sz="1050">
                        <a:solidFill>
                          <a:schemeClr val="dk1"/>
                        </a:solidFill>
                        <a:latin typeface="Courier New"/>
                        <a:ea typeface="Courier New"/>
                        <a:cs typeface="Courier New"/>
                        <a:sym typeface="Courier New"/>
                      </a:endParaRPr>
                    </a:p>
                  </a:txBody>
                  <a:tcPr marT="91425" marB="91425" marR="91425" marL="91425"/>
                </a:tc>
              </a:tr>
              <a:tr h="548600">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DeepLabV3+ (NO AUG)</a:t>
                      </a:r>
                      <a:endParaRPr sz="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Lapa (5,000/18,000)</a:t>
                      </a:r>
                      <a:endParaRPr sz="800">
                        <a:solidFill>
                          <a:schemeClr val="dk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0.985</a:t>
                      </a:r>
                      <a:endParaRPr sz="1050">
                        <a:solidFill>
                          <a:schemeClr val="dk1"/>
                        </a:solidFill>
                        <a:highlight>
                          <a:srgbClr val="B6D7A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0.9551</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0.596</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0.632</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0.581</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0.595</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0.914</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0.658</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0.632</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0.7119</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sz="1050">
                          <a:solidFill>
                            <a:srgbClr val="D5D5D5"/>
                          </a:solidFill>
                          <a:highlight>
                            <a:srgbClr val="383838"/>
                          </a:highlight>
                          <a:latin typeface="Courier New"/>
                          <a:ea typeface="Courier New"/>
                          <a:cs typeface="Courier New"/>
                          <a:sym typeface="Courier New"/>
                        </a:rPr>
                        <a:t>0.9192</a:t>
                      </a:r>
                      <a:endParaRPr sz="1050">
                        <a:solidFill>
                          <a:schemeClr val="dk1"/>
                        </a:solidFill>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0.744</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r>
              <a:tr h="548600">
                <a:tc>
                  <a:txBody>
                    <a:bodyPr/>
                    <a:lstStyle/>
                    <a:p>
                      <a:pPr indent="0" lvl="0" marL="0" rtl="0" algn="l">
                        <a:spcBef>
                          <a:spcPts val="0"/>
                        </a:spcBef>
                        <a:spcAft>
                          <a:spcPts val="0"/>
                        </a:spcAft>
                        <a:buClr>
                          <a:schemeClr val="dk1"/>
                        </a:buClr>
                        <a:buSzPts val="1100"/>
                        <a:buFont typeface="Arial"/>
                        <a:buNone/>
                      </a:pPr>
                      <a:r>
                        <a:rPr lang="en-GB" sz="800">
                          <a:solidFill>
                            <a:schemeClr val="dk1"/>
                          </a:solidFill>
                        </a:rPr>
                        <a:t>Wood et al. </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sz="800">
                          <a:solidFill>
                            <a:schemeClr val="dk1"/>
                          </a:solidFill>
                        </a:rPr>
                        <a:t>LaPa</a:t>
                      </a:r>
                      <a:endParaRPr sz="8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1050">
                        <a:solidFill>
                          <a:srgbClr val="D5D5D5"/>
                        </a:solidFill>
                        <a:highlight>
                          <a:srgbClr val="383838"/>
                        </a:highlight>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Clr>
                          <a:schemeClr val="dk1"/>
                        </a:buClr>
                        <a:buSzPts val="1100"/>
                        <a:buFont typeface="Arial"/>
                        <a:buNone/>
                      </a:pPr>
                      <a:r>
                        <a:rPr lang="en-GB">
                          <a:solidFill>
                            <a:schemeClr val="dk1"/>
                          </a:solidFill>
                        </a:rPr>
                        <a:t>97.5</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89.3</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89.3</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91.4 </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91.5</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96.9 </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87.3</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89.8</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89.4 </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86.9</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GB">
                          <a:solidFill>
                            <a:schemeClr val="dk1"/>
                          </a:solidFill>
                        </a:rPr>
                        <a:t>90.9</a:t>
                      </a:r>
                      <a:endParaRPr sz="1050">
                        <a:solidFill>
                          <a:srgbClr val="D5D5D5"/>
                        </a:solidFill>
                        <a:highlight>
                          <a:srgbClr val="383838"/>
                        </a:highlight>
                        <a:latin typeface="Courier New"/>
                        <a:ea typeface="Courier New"/>
                        <a:cs typeface="Courier New"/>
                        <a:sym typeface="Courier New"/>
                      </a:endParaRPr>
                    </a:p>
                  </a:txBody>
                  <a:tcPr marT="91425" marB="91425" marR="91425" marL="91425"/>
                </a:tc>
              </a:tr>
            </a:tbl>
          </a:graphicData>
        </a:graphic>
      </p:graphicFrame>
      <p:sp>
        <p:nvSpPr>
          <p:cNvPr id="529" name="Google Shape;529;p57"/>
          <p:cNvSpPr txBox="1"/>
          <p:nvPr/>
        </p:nvSpPr>
        <p:spPr>
          <a:xfrm>
            <a:off x="2475850" y="3569950"/>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8"/>
          <p:cNvSpPr txBox="1"/>
          <p:nvPr/>
        </p:nvSpPr>
        <p:spPr>
          <a:xfrm>
            <a:off x="792425" y="103275"/>
            <a:ext cx="23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Helen (Crop)</a:t>
            </a:r>
            <a:endParaRPr/>
          </a:p>
        </p:txBody>
      </p:sp>
      <p:sp>
        <p:nvSpPr>
          <p:cNvPr id="535" name="Google Shape;535;p58"/>
          <p:cNvSpPr txBox="1"/>
          <p:nvPr/>
        </p:nvSpPr>
        <p:spPr>
          <a:xfrm>
            <a:off x="590225" y="434400"/>
            <a:ext cx="27891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  [0.9505782  0.882177   0.47131467 0.4651059  0.5282453  0.5007292</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 0.78394425 0.49502012 0.47808638 0.56844634 0.7886488 ]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av =  0.62839055</a:t>
            </a:r>
            <a:endParaRPr/>
          </a:p>
        </p:txBody>
      </p:sp>
      <p:sp>
        <p:nvSpPr>
          <p:cNvPr id="536" name="Google Shape;536;p58"/>
          <p:cNvSpPr txBox="1"/>
          <p:nvPr/>
        </p:nvSpPr>
        <p:spPr>
          <a:xfrm>
            <a:off x="732275" y="1657975"/>
            <a:ext cx="130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2 Helen val crop aug</a:t>
            </a:r>
            <a:endParaRPr/>
          </a:p>
        </p:txBody>
      </p:sp>
      <p:sp>
        <p:nvSpPr>
          <p:cNvPr id="537" name="Google Shape;537;p58"/>
          <p:cNvSpPr txBox="1"/>
          <p:nvPr/>
        </p:nvSpPr>
        <p:spPr>
          <a:xfrm>
            <a:off x="3760850" y="1929225"/>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  [0.94977224 0.95328236 0.71694857 0.74778265 0.75271463 0.7712925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 0.9332825  0.75021607 0.4740555  0.82364756 0.8132537 ]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av =  0.7896589</a:t>
            </a:r>
            <a:endParaRPr/>
          </a:p>
        </p:txBody>
      </p:sp>
      <p:cxnSp>
        <p:nvCxnSpPr>
          <p:cNvPr id="538" name="Google Shape;538;p58"/>
          <p:cNvCxnSpPr>
            <a:endCxn id="537" idx="1"/>
          </p:cNvCxnSpPr>
          <p:nvPr/>
        </p:nvCxnSpPr>
        <p:spPr>
          <a:xfrm>
            <a:off x="2673350" y="2437125"/>
            <a:ext cx="1087500" cy="69300"/>
          </a:xfrm>
          <a:prstGeom prst="straightConnector1">
            <a:avLst/>
          </a:prstGeom>
          <a:noFill/>
          <a:ln cap="flat" cmpd="sng" w="9525">
            <a:solidFill>
              <a:schemeClr val="dk2"/>
            </a:solidFill>
            <a:prstDash val="solid"/>
            <a:round/>
            <a:headEnd len="med" w="med" type="none"/>
            <a:tailEnd len="med" w="med" type="none"/>
          </a:ln>
        </p:spPr>
      </p:cxnSp>
      <p:sp>
        <p:nvSpPr>
          <p:cNvPr id="539" name="Google Shape;539;p58"/>
          <p:cNvSpPr txBox="1"/>
          <p:nvPr/>
        </p:nvSpPr>
        <p:spPr>
          <a:xfrm>
            <a:off x="3249550" y="2273575"/>
            <a:ext cx="88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Label adapted</a:t>
            </a:r>
            <a:endParaRPr/>
          </a:p>
        </p:txBody>
      </p:sp>
      <p:cxnSp>
        <p:nvCxnSpPr>
          <p:cNvPr id="540" name="Google Shape;540;p58"/>
          <p:cNvCxnSpPr/>
          <p:nvPr/>
        </p:nvCxnSpPr>
        <p:spPr>
          <a:xfrm>
            <a:off x="3554725" y="1172875"/>
            <a:ext cx="1087500" cy="69300"/>
          </a:xfrm>
          <a:prstGeom prst="straightConnector1">
            <a:avLst/>
          </a:prstGeom>
          <a:noFill/>
          <a:ln cap="flat" cmpd="sng" w="9525">
            <a:solidFill>
              <a:schemeClr val="dk2"/>
            </a:solidFill>
            <a:prstDash val="solid"/>
            <a:round/>
            <a:headEnd len="med" w="med" type="none"/>
            <a:tailEnd len="med" w="med" type="none"/>
          </a:ln>
        </p:spPr>
      </p:cxnSp>
      <p:sp>
        <p:nvSpPr>
          <p:cNvPr id="541" name="Google Shape;541;p58"/>
          <p:cNvSpPr txBox="1"/>
          <p:nvPr/>
        </p:nvSpPr>
        <p:spPr>
          <a:xfrm>
            <a:off x="3249550" y="649725"/>
            <a:ext cx="88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Label adapted</a:t>
            </a:r>
            <a:endParaRPr/>
          </a:p>
        </p:txBody>
      </p:sp>
      <p:sp>
        <p:nvSpPr>
          <p:cNvPr id="542" name="Google Shape;542;p58"/>
          <p:cNvSpPr txBox="1"/>
          <p:nvPr/>
        </p:nvSpPr>
        <p:spPr>
          <a:xfrm>
            <a:off x="3945950" y="3345700"/>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  [0.90423596 0.96016866 0.64318186 0.68956935 0.7006519  0.71861917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 0.92619765 0.72278255 0.47666296 0.79642075 0.8212452 ]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av =  0.75997597</a:t>
            </a:r>
            <a:endParaRPr/>
          </a:p>
        </p:txBody>
      </p:sp>
      <p:sp>
        <p:nvSpPr>
          <p:cNvPr id="543" name="Google Shape;543;p58"/>
          <p:cNvSpPr txBox="1"/>
          <p:nvPr/>
        </p:nvSpPr>
        <p:spPr>
          <a:xfrm>
            <a:off x="177125" y="3498425"/>
            <a:ext cx="30000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MIoU =  0.6659741724077055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  [0.90423596 0.96016866 0.64318186 0.68956935 0.7006519  0.71861917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 0.92619765 0.72278255 0.47666296 0.79642075 0.8212452 ]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av =  0.75997597</a:t>
            </a:r>
            <a:endParaRPr/>
          </a:p>
        </p:txBody>
      </p:sp>
      <p:cxnSp>
        <p:nvCxnSpPr>
          <p:cNvPr id="544" name="Google Shape;544;p58"/>
          <p:cNvCxnSpPr/>
          <p:nvPr/>
        </p:nvCxnSpPr>
        <p:spPr>
          <a:xfrm>
            <a:off x="2657025" y="3722850"/>
            <a:ext cx="1087500" cy="69300"/>
          </a:xfrm>
          <a:prstGeom prst="straightConnector1">
            <a:avLst/>
          </a:prstGeom>
          <a:noFill/>
          <a:ln cap="flat" cmpd="sng" w="9525">
            <a:solidFill>
              <a:schemeClr val="dk2"/>
            </a:solidFill>
            <a:prstDash val="solid"/>
            <a:round/>
            <a:headEnd len="med" w="med" type="none"/>
            <a:tailEnd len="med" w="med" type="none"/>
          </a:ln>
        </p:spPr>
      </p:cxnSp>
      <p:sp>
        <p:nvSpPr>
          <p:cNvPr id="545" name="Google Shape;545;p58"/>
          <p:cNvSpPr txBox="1"/>
          <p:nvPr/>
        </p:nvSpPr>
        <p:spPr>
          <a:xfrm>
            <a:off x="3233225" y="3559300"/>
            <a:ext cx="88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Label adapted</a:t>
            </a:r>
            <a:endParaRPr/>
          </a:p>
        </p:txBody>
      </p:sp>
      <p:sp>
        <p:nvSpPr>
          <p:cNvPr id="546" name="Google Shape;546;p58"/>
          <p:cNvSpPr txBox="1"/>
          <p:nvPr/>
        </p:nvSpPr>
        <p:spPr>
          <a:xfrm>
            <a:off x="252650" y="3083625"/>
            <a:ext cx="1307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3 </a:t>
            </a:r>
            <a:r>
              <a:rPr lang="en-GB"/>
              <a:t>Helen val crop no aug</a:t>
            </a:r>
            <a:endParaRPr/>
          </a:p>
        </p:txBody>
      </p:sp>
      <p:sp>
        <p:nvSpPr>
          <p:cNvPr id="547" name="Google Shape;547;p58"/>
          <p:cNvSpPr txBox="1"/>
          <p:nvPr/>
        </p:nvSpPr>
        <p:spPr>
          <a:xfrm>
            <a:off x="252650" y="2047263"/>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  [0.7991823  0.93681926 0.646416   0.6798886  0.68266314 0.7233338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 0.9134503  0.7278079  0.4712311  0.7719496  0.7205498 ]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av =  0.7339356</a:t>
            </a:r>
            <a:endParaRPr/>
          </a:p>
        </p:txBody>
      </p:sp>
      <p:sp>
        <p:nvSpPr>
          <p:cNvPr id="548" name="Google Shape;548;p58"/>
          <p:cNvSpPr txBox="1"/>
          <p:nvPr/>
        </p:nvSpPr>
        <p:spPr>
          <a:xfrm>
            <a:off x="6063350" y="2171550"/>
            <a:ext cx="88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test</a:t>
            </a:r>
            <a:endParaRPr/>
          </a:p>
        </p:txBody>
      </p:sp>
      <p:sp>
        <p:nvSpPr>
          <p:cNvPr id="549" name="Google Shape;549;p58"/>
          <p:cNvSpPr txBox="1"/>
          <p:nvPr/>
        </p:nvSpPr>
        <p:spPr>
          <a:xfrm>
            <a:off x="6760850" y="1525125"/>
            <a:ext cx="2036400" cy="19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MIoU =  0.588542616698477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  [0.87000954 0.9414106  0.60580474 0.61195934 0.60813844 0.62706643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 0.90913105 0.61581224 0.47403285 0.7052058  0.77178097]</a:t>
            </a:r>
            <a:endParaRPr sz="1050">
              <a:solidFill>
                <a:srgbClr val="D5D5D5"/>
              </a:solidFill>
              <a:highlight>
                <a:srgbClr val="383838"/>
              </a:highlight>
              <a:latin typeface="Courier New"/>
              <a:ea typeface="Courier New"/>
              <a:cs typeface="Courier New"/>
              <a:sym typeface="Courier New"/>
            </a:endParaRPr>
          </a:p>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av =  0.70366836</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55" name="Google Shape;555;p5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56" name="Google Shape;556;p59"/>
          <p:cNvSpPr txBox="1"/>
          <p:nvPr>
            <p:ph idx="2" type="body"/>
          </p:nvPr>
        </p:nvSpPr>
        <p:spPr>
          <a:xfrm>
            <a:off x="6070350" y="2420200"/>
            <a:ext cx="2544600" cy="217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57" name="Google Shape;557;p59"/>
          <p:cNvPicPr preferRelativeResize="0"/>
          <p:nvPr/>
        </p:nvPicPr>
        <p:blipFill>
          <a:blip r:embed="rId3">
            <a:alphaModFix/>
          </a:blip>
          <a:stretch>
            <a:fillRect/>
          </a:stretch>
        </p:blipFill>
        <p:spPr>
          <a:xfrm>
            <a:off x="463125" y="578900"/>
            <a:ext cx="6377085" cy="2065650"/>
          </a:xfrm>
          <a:prstGeom prst="rect">
            <a:avLst/>
          </a:prstGeom>
          <a:noFill/>
          <a:ln>
            <a:noFill/>
          </a:ln>
        </p:spPr>
      </p:pic>
      <p:pic>
        <p:nvPicPr>
          <p:cNvPr id="558" name="Google Shape;558;p59"/>
          <p:cNvPicPr preferRelativeResize="0"/>
          <p:nvPr/>
        </p:nvPicPr>
        <p:blipFill>
          <a:blip r:embed="rId4">
            <a:alphaModFix/>
          </a:blip>
          <a:stretch>
            <a:fillRect/>
          </a:stretch>
        </p:blipFill>
        <p:spPr>
          <a:xfrm>
            <a:off x="463113" y="2731725"/>
            <a:ext cx="6377099" cy="2065650"/>
          </a:xfrm>
          <a:prstGeom prst="rect">
            <a:avLst/>
          </a:prstGeom>
          <a:noFill/>
          <a:ln>
            <a:noFill/>
          </a:ln>
        </p:spPr>
      </p:pic>
      <p:pic>
        <p:nvPicPr>
          <p:cNvPr id="559" name="Google Shape;559;p59"/>
          <p:cNvPicPr preferRelativeResize="0"/>
          <p:nvPr/>
        </p:nvPicPr>
        <p:blipFill>
          <a:blip r:embed="rId5">
            <a:alphaModFix/>
          </a:blip>
          <a:stretch>
            <a:fillRect/>
          </a:stretch>
        </p:blipFill>
        <p:spPr>
          <a:xfrm>
            <a:off x="6910303" y="2301973"/>
            <a:ext cx="2375372" cy="15876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65" name="Google Shape;565;p6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Dataset F1 =  [0.9702566  0.9265864  0.55399907 0.56836325 0.5702391  0.57496643</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0"/>
              </a:spcAft>
              <a:buNone/>
            </a:pPr>
            <a:r>
              <a:rPr lang="en-GB" sz="1050">
                <a:solidFill>
                  <a:srgbClr val="D5D5D5"/>
                </a:solidFill>
                <a:highlight>
                  <a:srgbClr val="383838"/>
                </a:highlight>
                <a:latin typeface="Courier New"/>
                <a:ea typeface="Courier New"/>
                <a:cs typeface="Courier New"/>
                <a:sym typeface="Courier New"/>
              </a:rPr>
              <a:t> 0.8755424  0.5611879  0.51082563 0.62456554 0.82941955]</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0"/>
              </a:spcAft>
              <a:buNone/>
            </a:pPr>
            <a:r>
              <a:rPr lang="en-GB" sz="1050">
                <a:solidFill>
                  <a:srgbClr val="D5D5D5"/>
                </a:solidFill>
                <a:highlight>
                  <a:srgbClr val="383838"/>
                </a:highlight>
                <a:latin typeface="Courier New"/>
                <a:ea typeface="Courier New"/>
                <a:cs typeface="Courier New"/>
                <a:sym typeface="Courier New"/>
              </a:rPr>
              <a:t>Dataset F1 av =  0.6878138</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0"/>
              </a:spcAft>
              <a:buNone/>
            </a:pPr>
            <a:r>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0"/>
              </a:spcAft>
              <a:buNone/>
            </a:pPr>
            <a:r>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0"/>
              </a:spcAft>
              <a:buNone/>
            </a:pPr>
            <a:r>
              <a:rPr lang="en-GB" sz="1050">
                <a:solidFill>
                  <a:srgbClr val="D5D5D5"/>
                </a:solidFill>
                <a:highlight>
                  <a:srgbClr val="383838"/>
                </a:highlight>
                <a:latin typeface="Courier New"/>
                <a:ea typeface="Courier New"/>
                <a:cs typeface="Courier New"/>
                <a:sym typeface="Courier New"/>
              </a:rPr>
              <a:t>Dataset F1 =  [0.97329515 0.91320914 0.55918604 0.5290696  0.63028276 0.59890074</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0"/>
              </a:spcAft>
              <a:buNone/>
            </a:pPr>
            <a:r>
              <a:rPr lang="en-GB" sz="1050">
                <a:solidFill>
                  <a:srgbClr val="D5D5D5"/>
                </a:solidFill>
                <a:highlight>
                  <a:srgbClr val="383838"/>
                </a:highlight>
                <a:latin typeface="Courier New"/>
                <a:ea typeface="Courier New"/>
                <a:cs typeface="Courier New"/>
                <a:sym typeface="Courier New"/>
              </a:rPr>
              <a:t> 0.8917184  0.56509316 0.66011566 0.8031365  0.6752579 ]</a:t>
            </a:r>
            <a:endParaRPr sz="1050">
              <a:solidFill>
                <a:srgbClr val="D5D5D5"/>
              </a:solidFill>
              <a:highlight>
                <a:srgbClr val="383838"/>
              </a:highlight>
              <a:latin typeface="Courier New"/>
              <a:ea typeface="Courier New"/>
              <a:cs typeface="Courier New"/>
              <a:sym typeface="Courier New"/>
            </a:endParaRPr>
          </a:p>
          <a:p>
            <a:pPr indent="0" lvl="0" marL="0" rtl="0" algn="l">
              <a:spcBef>
                <a:spcPts val="1200"/>
              </a:spcBef>
              <a:spcAft>
                <a:spcPts val="1200"/>
              </a:spcAft>
              <a:buNone/>
            </a:pPr>
            <a:r>
              <a:rPr lang="en-GB" sz="1050">
                <a:solidFill>
                  <a:srgbClr val="D5D5D5"/>
                </a:solidFill>
                <a:highlight>
                  <a:srgbClr val="383838"/>
                </a:highlight>
                <a:latin typeface="Courier New"/>
                <a:ea typeface="Courier New"/>
                <a:cs typeface="Courier New"/>
                <a:sym typeface="Courier New"/>
              </a:rPr>
              <a:t>Dataset F1 av =  0.7090241</a:t>
            </a:r>
            <a:endParaRPr sz="1050">
              <a:solidFill>
                <a:srgbClr val="D5D5D5"/>
              </a:solidFill>
              <a:highlight>
                <a:srgbClr val="383838"/>
              </a:highlight>
              <a:latin typeface="Courier New"/>
              <a:ea typeface="Courier New"/>
              <a:cs typeface="Courier New"/>
              <a:sym typeface="Courier New"/>
            </a:endParaRPr>
          </a:p>
        </p:txBody>
      </p:sp>
      <p:sp>
        <p:nvSpPr>
          <p:cNvPr id="566" name="Google Shape;566;p6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150">
                <a:solidFill>
                  <a:srgbClr val="232629"/>
                </a:solidFill>
                <a:highlight>
                  <a:srgbClr val="FFFFFF"/>
                </a:highlight>
              </a:rPr>
              <a:t>Usually for the case of one-hot labels, one uses the softmax activation function. Mathematically, softmax has asymptotes at 0 and 1, so singularities do not occur. As a matter of floating point arithmetic, overflow can occasionally result in </a:t>
            </a:r>
            <a:endParaRPr sz="1150">
              <a:solidFill>
                <a:srgbClr val="232629"/>
              </a:solidFill>
              <a:highlight>
                <a:srgbClr val="FFFFFF"/>
              </a:highlight>
            </a:endParaRPr>
          </a:p>
          <a:p>
            <a:pPr indent="0" lvl="0" marL="0" rtl="0" algn="l">
              <a:spcBef>
                <a:spcPts val="0"/>
              </a:spcBef>
              <a:spcAft>
                <a:spcPts val="0"/>
              </a:spcAft>
              <a:buClr>
                <a:schemeClr val="dk1"/>
              </a:buClr>
              <a:buSzPts val="1100"/>
              <a:buFont typeface="Arial"/>
              <a:buNone/>
            </a:pPr>
            <a:r>
              <a:rPr lang="en-GB" sz="1300">
                <a:solidFill>
                  <a:srgbClr val="232629"/>
                </a:solidFill>
                <a:highlight>
                  <a:srgbClr val="FFFFFF"/>
                </a:highlight>
              </a:rPr>
              <a:t>log(1)</a:t>
            </a:r>
            <a:endParaRPr sz="1300">
              <a:solidFill>
                <a:srgbClr val="232629"/>
              </a:solidFill>
              <a:highlight>
                <a:srgbClr val="FFFFFF"/>
              </a:highlight>
            </a:endParaRPr>
          </a:p>
          <a:p>
            <a:pPr indent="0" lvl="0" marL="0" rtl="0" algn="l">
              <a:spcBef>
                <a:spcPts val="0"/>
              </a:spcBef>
              <a:spcAft>
                <a:spcPts val="0"/>
              </a:spcAft>
              <a:buClr>
                <a:schemeClr val="dk1"/>
              </a:buClr>
              <a:buSzPts val="1100"/>
              <a:buFont typeface="Arial"/>
              <a:buNone/>
            </a:pPr>
            <a:r>
              <a:rPr lang="en-GB" sz="1150">
                <a:solidFill>
                  <a:srgbClr val="232629"/>
                </a:solidFill>
                <a:highlight>
                  <a:srgbClr val="FFFFFF"/>
                </a:highlight>
              </a:rPr>
              <a:t>log⁡(1) or </a:t>
            </a:r>
            <a:endParaRPr sz="1150">
              <a:solidFill>
                <a:srgbClr val="232629"/>
              </a:solidFill>
              <a:highlight>
                <a:srgbClr val="FFFFFF"/>
              </a:highlight>
            </a:endParaRPr>
          </a:p>
          <a:p>
            <a:pPr indent="0" lvl="0" marL="0" rtl="0" algn="l">
              <a:spcBef>
                <a:spcPts val="0"/>
              </a:spcBef>
              <a:spcAft>
                <a:spcPts val="0"/>
              </a:spcAft>
              <a:buClr>
                <a:schemeClr val="dk1"/>
              </a:buClr>
              <a:buSzPts val="1100"/>
              <a:buFont typeface="Arial"/>
              <a:buNone/>
            </a:pPr>
            <a:r>
              <a:rPr lang="en-GB" sz="1300">
                <a:solidFill>
                  <a:srgbClr val="232629"/>
                </a:solidFill>
                <a:highlight>
                  <a:srgbClr val="FFFFFF"/>
                </a:highlight>
              </a:rPr>
              <a:t>log(0)</a:t>
            </a:r>
            <a:endParaRPr sz="1300">
              <a:solidFill>
                <a:srgbClr val="232629"/>
              </a:solidFill>
              <a:highlight>
                <a:srgbClr val="FFFFFF"/>
              </a:highlight>
            </a:endParaRPr>
          </a:p>
          <a:p>
            <a:pPr indent="0" lvl="0" marL="0" rtl="0" algn="l">
              <a:spcBef>
                <a:spcPts val="0"/>
              </a:spcBef>
              <a:spcAft>
                <a:spcPts val="1200"/>
              </a:spcAft>
              <a:buNone/>
            </a:pPr>
            <a:r>
              <a:rPr lang="en-GB" sz="1150">
                <a:solidFill>
                  <a:srgbClr val="232629"/>
                </a:solidFill>
                <a:highlight>
                  <a:srgbClr val="FFFFFF"/>
                </a:highlight>
              </a:rPr>
              <a:t>log⁡(0). Usually these are avoided by rearranging the equations and working on a different scale, such as the logits (e.g. </a:t>
            </a:r>
            <a:r>
              <a:rPr lang="en-GB" sz="1150" u="sng">
                <a:solidFill>
                  <a:schemeClr val="hlink"/>
                </a:solidFill>
                <a:highlight>
                  <a:srgbClr val="FFFFFF"/>
                </a:highlight>
                <a:hlinkClick r:id="rId3"/>
              </a:rPr>
              <a:t>https://www.tensorflow.org/api_docs/python/tf/nn/softmax_cross_entropy_with_logits</a:t>
            </a:r>
            <a:r>
              <a:rPr lang="en-GB" sz="1150">
                <a:solidFill>
                  <a:srgbClr val="232629"/>
                </a:solidFill>
                <a:highlight>
                  <a:srgbClr val="FFFFFF"/>
                </a:highlight>
              </a:rPr>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72" name="Google Shape;572;p6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73" name="Google Shape;573;p6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4" name="Google Shape;574;p61"/>
          <p:cNvPicPr preferRelativeResize="0"/>
          <p:nvPr/>
        </p:nvPicPr>
        <p:blipFill>
          <a:blip r:embed="rId3">
            <a:alphaModFix/>
          </a:blip>
          <a:stretch>
            <a:fillRect/>
          </a:stretch>
        </p:blipFill>
        <p:spPr>
          <a:xfrm>
            <a:off x="1487834" y="0"/>
            <a:ext cx="6168332"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239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DeepLabV3+</a:t>
            </a:r>
            <a:endParaRPr b="1" u="sng"/>
          </a:p>
        </p:txBody>
      </p:sp>
      <p:sp>
        <p:nvSpPr>
          <p:cNvPr id="93" name="Google Shape;93;p17"/>
          <p:cNvSpPr txBox="1"/>
          <p:nvPr/>
        </p:nvSpPr>
        <p:spPr>
          <a:xfrm>
            <a:off x="7152275" y="155350"/>
            <a:ext cx="19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Sample size: 1000</a:t>
            </a:r>
            <a:endParaRPr/>
          </a:p>
          <a:p>
            <a:pPr indent="0" lvl="0" marL="0" rtl="0" algn="l">
              <a:spcBef>
                <a:spcPts val="0"/>
              </a:spcBef>
              <a:spcAft>
                <a:spcPts val="0"/>
              </a:spcAft>
              <a:buNone/>
            </a:pPr>
            <a:r>
              <a:rPr lang="en-GB"/>
              <a:t>Batch size: 5</a:t>
            </a:r>
            <a:endParaRPr/>
          </a:p>
          <a:p>
            <a:pPr indent="0" lvl="0" marL="0" rtl="0" algn="l">
              <a:spcBef>
                <a:spcPts val="0"/>
              </a:spcBef>
              <a:spcAft>
                <a:spcPts val="0"/>
              </a:spcAft>
              <a:buNone/>
            </a:pPr>
            <a:r>
              <a:rPr lang="en-GB"/>
              <a:t>Epochs: 100</a:t>
            </a:r>
            <a:endParaRPr/>
          </a:p>
          <a:p>
            <a:pPr indent="0" lvl="0" marL="0" rtl="0" algn="l">
              <a:spcBef>
                <a:spcPts val="0"/>
              </a:spcBef>
              <a:spcAft>
                <a:spcPts val="0"/>
              </a:spcAft>
              <a:buNone/>
            </a:pPr>
            <a:r>
              <a:rPr lang="en-GB"/>
              <a:t>Resolution: 255</a:t>
            </a:r>
            <a:endParaRPr/>
          </a:p>
          <a:p>
            <a:pPr indent="0" lvl="0" marL="0" rtl="0" algn="l">
              <a:spcBef>
                <a:spcPts val="0"/>
              </a:spcBef>
              <a:spcAft>
                <a:spcPts val="0"/>
              </a:spcAft>
              <a:buNone/>
            </a:pPr>
            <a:r>
              <a:rPr lang="en-GB"/>
              <a:t>Augmented: none</a:t>
            </a:r>
            <a:endParaRPr/>
          </a:p>
          <a:p>
            <a:pPr indent="0" lvl="0" marL="0" rtl="0" algn="l">
              <a:spcBef>
                <a:spcPts val="0"/>
              </a:spcBef>
              <a:spcAft>
                <a:spcPts val="0"/>
              </a:spcAft>
              <a:buNone/>
            </a:pPr>
            <a:r>
              <a:rPr lang="en-GB"/>
              <a:t>Alpha: 0.001</a:t>
            </a:r>
            <a:endParaRPr/>
          </a:p>
          <a:p>
            <a:pPr indent="0" lvl="0" marL="0" rtl="0" algn="l">
              <a:spcBef>
                <a:spcPts val="0"/>
              </a:spcBef>
              <a:spcAft>
                <a:spcPts val="0"/>
              </a:spcAft>
              <a:buNone/>
            </a:pPr>
            <a:r>
              <a:t/>
            </a:r>
            <a:endParaRPr/>
          </a:p>
        </p:txBody>
      </p:sp>
      <p:sp>
        <p:nvSpPr>
          <p:cNvPr id="94" name="Google Shape;94;p17"/>
          <p:cNvSpPr txBox="1"/>
          <p:nvPr/>
        </p:nvSpPr>
        <p:spPr>
          <a:xfrm>
            <a:off x="7152275" y="1652900"/>
            <a:ext cx="2310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dice_loss - 0.08231, iou_score - 0.8503]</a:t>
            </a:r>
            <a:endParaRPr/>
          </a:p>
        </p:txBody>
      </p:sp>
      <p:pic>
        <p:nvPicPr>
          <p:cNvPr id="95" name="Google Shape;95;p17"/>
          <p:cNvPicPr preferRelativeResize="0"/>
          <p:nvPr/>
        </p:nvPicPr>
        <p:blipFill>
          <a:blip r:embed="rId3">
            <a:alphaModFix/>
          </a:blip>
          <a:stretch>
            <a:fillRect/>
          </a:stretch>
        </p:blipFill>
        <p:spPr>
          <a:xfrm>
            <a:off x="121325" y="1045650"/>
            <a:ext cx="2574651" cy="1843100"/>
          </a:xfrm>
          <a:prstGeom prst="rect">
            <a:avLst/>
          </a:prstGeom>
          <a:noFill/>
          <a:ln>
            <a:noFill/>
          </a:ln>
        </p:spPr>
      </p:pic>
      <p:pic>
        <p:nvPicPr>
          <p:cNvPr id="96" name="Google Shape;96;p17"/>
          <p:cNvPicPr preferRelativeResize="0"/>
          <p:nvPr/>
        </p:nvPicPr>
        <p:blipFill>
          <a:blip r:embed="rId4">
            <a:alphaModFix/>
          </a:blip>
          <a:stretch>
            <a:fillRect/>
          </a:stretch>
        </p:blipFill>
        <p:spPr>
          <a:xfrm>
            <a:off x="101600" y="2939576"/>
            <a:ext cx="2614089" cy="1843100"/>
          </a:xfrm>
          <a:prstGeom prst="rect">
            <a:avLst/>
          </a:prstGeom>
          <a:noFill/>
          <a:ln>
            <a:noFill/>
          </a:ln>
        </p:spPr>
      </p:pic>
      <p:pic>
        <p:nvPicPr>
          <p:cNvPr id="97" name="Google Shape;97;p17"/>
          <p:cNvPicPr preferRelativeResize="0"/>
          <p:nvPr/>
        </p:nvPicPr>
        <p:blipFill>
          <a:blip r:embed="rId5">
            <a:alphaModFix/>
          </a:blip>
          <a:stretch>
            <a:fillRect/>
          </a:stretch>
        </p:blipFill>
        <p:spPr>
          <a:xfrm>
            <a:off x="3091525" y="1180150"/>
            <a:ext cx="3851650" cy="1247625"/>
          </a:xfrm>
          <a:prstGeom prst="rect">
            <a:avLst/>
          </a:prstGeom>
          <a:noFill/>
          <a:ln>
            <a:noFill/>
          </a:ln>
        </p:spPr>
      </p:pic>
      <p:pic>
        <p:nvPicPr>
          <p:cNvPr id="98" name="Google Shape;98;p17"/>
          <p:cNvPicPr preferRelativeResize="0"/>
          <p:nvPr/>
        </p:nvPicPr>
        <p:blipFill>
          <a:blip r:embed="rId6">
            <a:alphaModFix/>
          </a:blip>
          <a:stretch>
            <a:fillRect/>
          </a:stretch>
        </p:blipFill>
        <p:spPr>
          <a:xfrm>
            <a:off x="2940362" y="2795525"/>
            <a:ext cx="4153975" cy="1345559"/>
          </a:xfrm>
          <a:prstGeom prst="rect">
            <a:avLst/>
          </a:prstGeom>
          <a:noFill/>
          <a:ln>
            <a:noFill/>
          </a:ln>
        </p:spPr>
      </p:pic>
      <p:sp>
        <p:nvSpPr>
          <p:cNvPr id="99" name="Google Shape;99;p17"/>
          <p:cNvSpPr txBox="1"/>
          <p:nvPr/>
        </p:nvSpPr>
        <p:spPr>
          <a:xfrm>
            <a:off x="2784275" y="243300"/>
            <a:ext cx="3000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 = </a:t>
            </a:r>
            <a:r>
              <a:rPr lang="en-GB" sz="1050">
                <a:solidFill>
                  <a:srgbClr val="CE9178"/>
                </a:solidFill>
                <a:highlight>
                  <a:srgbClr val="1E1E1E"/>
                </a:highlight>
                <a:latin typeface="Courier New"/>
                <a:ea typeface="Courier New"/>
                <a:cs typeface="Courier New"/>
                <a:sym typeface="Courier New"/>
              </a:rPr>
              <a:t>'resnet101'</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ENCODER_WEIGHTS = </a:t>
            </a:r>
            <a:r>
              <a:rPr lang="en-GB" sz="1050">
                <a:solidFill>
                  <a:srgbClr val="CE9178"/>
                </a:solidFill>
                <a:highlight>
                  <a:srgbClr val="1E1E1E"/>
                </a:highlight>
                <a:latin typeface="Courier New"/>
                <a:ea typeface="Courier New"/>
                <a:cs typeface="Courier New"/>
                <a:sym typeface="Courier New"/>
              </a:rPr>
              <a:t>'imagenet'</a:t>
            </a:r>
            <a:endParaRPr sz="1050">
              <a:solidFill>
                <a:srgbClr val="CE9178"/>
              </a:solidFill>
              <a:highlight>
                <a:srgbClr val="1E1E1E"/>
              </a:highlight>
              <a:latin typeface="Courier New"/>
              <a:ea typeface="Courier New"/>
              <a:cs typeface="Courier New"/>
              <a:sym typeface="Courier New"/>
            </a:endParaRPr>
          </a:p>
        </p:txBody>
      </p:sp>
      <p:sp>
        <p:nvSpPr>
          <p:cNvPr id="100" name="Google Shape;100;p17"/>
          <p:cNvSpPr txBox="1"/>
          <p:nvPr/>
        </p:nvSpPr>
        <p:spPr>
          <a:xfrm>
            <a:off x="5139550" y="2490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C9D1D9"/>
                </a:solidFill>
                <a:highlight>
                  <a:srgbClr val="0D1117"/>
                </a:highlight>
              </a:rPr>
              <a:t>Params: </a:t>
            </a:r>
            <a:r>
              <a:rPr lang="en-GB" sz="1200">
                <a:solidFill>
                  <a:srgbClr val="C9D1D9"/>
                </a:solidFill>
                <a:highlight>
                  <a:srgbClr val="161B22"/>
                </a:highlight>
              </a:rPr>
              <a:t>42M</a:t>
            </a:r>
            <a:endParaRPr sz="1200">
              <a:solidFill>
                <a:srgbClr val="C9D1D9"/>
              </a:solidFill>
              <a:highlight>
                <a:srgbClr val="0D1117"/>
              </a:highlight>
            </a:endParaRPr>
          </a:p>
          <a:p>
            <a:pPr indent="0" lvl="0" marL="0" rtl="0" algn="l">
              <a:spcBef>
                <a:spcPts val="0"/>
              </a:spcBef>
              <a:spcAft>
                <a:spcPts val="0"/>
              </a:spcAft>
              <a:buNone/>
            </a:pPr>
            <a:r>
              <a:rPr lang="en-GB" sz="1200">
                <a:solidFill>
                  <a:srgbClr val="C9D1D9"/>
                </a:solidFill>
                <a:highlight>
                  <a:srgbClr val="0D1117"/>
                </a:highlight>
              </a:rPr>
              <a:t>Layers: 101</a:t>
            </a:r>
            <a:endParaRPr sz="1200">
              <a:solidFill>
                <a:srgbClr val="C9D1D9"/>
              </a:solidFill>
              <a:highlight>
                <a:srgbClr val="0D1117"/>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0" name="Google Shape;580;p62"/>
          <p:cNvSpPr txBox="1"/>
          <p:nvPr>
            <p:ph idx="1" type="body"/>
          </p:nvPr>
        </p:nvSpPr>
        <p:spPr>
          <a:xfrm>
            <a:off x="311700" y="1152475"/>
            <a:ext cx="39999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95652"/>
              <a:buFont typeface="Arial"/>
              <a:buNone/>
            </a:pPr>
            <a:r>
              <a:rPr lang="en-GB" sz="1150">
                <a:solidFill>
                  <a:srgbClr val="232629"/>
                </a:solidFill>
                <a:highlight>
                  <a:srgbClr val="FFFFFF"/>
                </a:highlight>
              </a:rPr>
              <a:t>What hassan has suggested is not correct - Categorical Cross-Entropy loss or Softmax Loss is a </a:t>
            </a:r>
            <a:r>
              <a:rPr i="1" lang="en-GB" sz="1150">
                <a:solidFill>
                  <a:srgbClr val="232629"/>
                </a:solidFill>
                <a:highlight>
                  <a:srgbClr val="FFFFFF"/>
                </a:highlight>
              </a:rPr>
              <a:t>Softmax activation</a:t>
            </a:r>
            <a:r>
              <a:rPr lang="en-GB" sz="1150">
                <a:solidFill>
                  <a:srgbClr val="232629"/>
                </a:solidFill>
                <a:highlight>
                  <a:srgbClr val="FFFFFF"/>
                </a:highlight>
              </a:rPr>
              <a:t> plus a Cross-Entropy loss. If we use this loss, we will train a CNN to output a probability over the C classes for each image. It is used for </a:t>
            </a:r>
            <a:r>
              <a:rPr b="1" lang="en-GB" sz="1150">
                <a:solidFill>
                  <a:srgbClr val="232629"/>
                </a:solidFill>
                <a:highlight>
                  <a:srgbClr val="FFFFFF"/>
                </a:highlight>
              </a:rPr>
              <a:t>multi-class classification</a:t>
            </a:r>
            <a:r>
              <a:rPr lang="en-GB" sz="1150">
                <a:solidFill>
                  <a:srgbClr val="232629"/>
                </a:solidFill>
                <a:highlight>
                  <a:srgbClr val="FFFFFF"/>
                </a:highlight>
              </a:rPr>
              <a:t>.</a:t>
            </a:r>
            <a:endParaRPr sz="1150">
              <a:solidFill>
                <a:srgbClr val="232629"/>
              </a:solidFill>
              <a:highlight>
                <a:srgbClr val="FFFFFF"/>
              </a:highlight>
            </a:endParaRPr>
          </a:p>
          <a:p>
            <a:pPr indent="0" lvl="0" marL="0" rtl="0" algn="l">
              <a:spcBef>
                <a:spcPts val="1200"/>
              </a:spcBef>
              <a:spcAft>
                <a:spcPts val="0"/>
              </a:spcAft>
              <a:buClr>
                <a:schemeClr val="dk1"/>
              </a:buClr>
              <a:buSzPct val="95652"/>
              <a:buFont typeface="Arial"/>
              <a:buNone/>
            </a:pPr>
            <a:r>
              <a:rPr lang="en-GB" sz="1150">
                <a:solidFill>
                  <a:srgbClr val="232629"/>
                </a:solidFill>
                <a:highlight>
                  <a:srgbClr val="FFFFFF"/>
                </a:highlight>
              </a:rPr>
              <a:t>What you want is multi-label classification, so you will use </a:t>
            </a:r>
            <a:r>
              <a:rPr b="1" lang="en-GB" sz="1150">
                <a:solidFill>
                  <a:srgbClr val="232629"/>
                </a:solidFill>
                <a:highlight>
                  <a:srgbClr val="FFFFFF"/>
                </a:highlight>
              </a:rPr>
              <a:t>Binary Cross-Entropy Loss</a:t>
            </a:r>
            <a:r>
              <a:rPr lang="en-GB" sz="1150">
                <a:solidFill>
                  <a:srgbClr val="232629"/>
                </a:solidFill>
                <a:highlight>
                  <a:srgbClr val="FFFFFF"/>
                </a:highlight>
              </a:rPr>
              <a:t> or Sigmoid Cross-Entropy loss. It is a </a:t>
            </a:r>
            <a:r>
              <a:rPr i="1" lang="en-GB" sz="1150">
                <a:solidFill>
                  <a:srgbClr val="232629"/>
                </a:solidFill>
                <a:highlight>
                  <a:srgbClr val="FFFFFF"/>
                </a:highlight>
              </a:rPr>
              <a:t>Sigmoid activation</a:t>
            </a:r>
            <a:r>
              <a:rPr lang="en-GB" sz="1150">
                <a:solidFill>
                  <a:srgbClr val="232629"/>
                </a:solidFill>
                <a:highlight>
                  <a:srgbClr val="FFFFFF"/>
                </a:highlight>
              </a:rPr>
              <a:t> plus a Cross-Entropy loss. Unlike Softmax loss it is independent for each vector component (class), meaning that the loss computed for every CNN output vector component is not affected by other component values. That’s why it is used for multi-label classification, where the insight of an element belonging to a certain class should not influence the decision for another class.</a:t>
            </a:r>
            <a:endParaRPr sz="1150">
              <a:solidFill>
                <a:srgbClr val="232629"/>
              </a:solidFill>
              <a:highlight>
                <a:srgbClr val="FFFFFF"/>
              </a:highlight>
            </a:endParaRPr>
          </a:p>
          <a:p>
            <a:pPr indent="0" lvl="0" marL="0" rtl="0" algn="l">
              <a:spcBef>
                <a:spcPts val="1200"/>
              </a:spcBef>
              <a:spcAft>
                <a:spcPts val="0"/>
              </a:spcAft>
              <a:buClr>
                <a:schemeClr val="dk1"/>
              </a:buClr>
              <a:buSzPct val="95652"/>
              <a:buFont typeface="Arial"/>
              <a:buNone/>
            </a:pPr>
            <a:r>
              <a:rPr lang="en-GB" sz="1150">
                <a:solidFill>
                  <a:srgbClr val="232629"/>
                </a:solidFill>
                <a:highlight>
                  <a:srgbClr val="FFFFFF"/>
                </a:highlight>
              </a:rPr>
              <a:t>Now for handling class imbalance, you can use weighted Sigmoid Cross-Entropy loss. So you will penalize for wrong prediction based on the number/ratio of positive examples.</a:t>
            </a:r>
            <a:endParaRPr sz="1150">
              <a:solidFill>
                <a:srgbClr val="232629"/>
              </a:solidFill>
              <a:highlight>
                <a:srgbClr val="FFFFFF"/>
              </a:highlight>
            </a:endParaRPr>
          </a:p>
          <a:p>
            <a:pPr indent="0" lvl="0" marL="0" rtl="0" algn="l">
              <a:spcBef>
                <a:spcPts val="0"/>
              </a:spcBef>
              <a:spcAft>
                <a:spcPts val="1200"/>
              </a:spcAft>
              <a:buNone/>
            </a:pPr>
            <a:r>
              <a:t/>
            </a:r>
            <a:endParaRPr/>
          </a:p>
        </p:txBody>
      </p:sp>
      <p:sp>
        <p:nvSpPr>
          <p:cNvPr id="581" name="Google Shape;581;p62"/>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587" name="Google Shape;587;p63"/>
          <p:cNvSpPr txBox="1"/>
          <p:nvPr>
            <p:ph idx="2" type="body"/>
          </p:nvPr>
        </p:nvSpPr>
        <p:spPr>
          <a:xfrm>
            <a:off x="4700325" y="11451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88" name="Google Shape;588;p63"/>
          <p:cNvPicPr preferRelativeResize="0"/>
          <p:nvPr/>
        </p:nvPicPr>
        <p:blipFill>
          <a:blip r:embed="rId3">
            <a:alphaModFix/>
          </a:blip>
          <a:stretch>
            <a:fillRect/>
          </a:stretch>
        </p:blipFill>
        <p:spPr>
          <a:xfrm>
            <a:off x="1795975" y="255125"/>
            <a:ext cx="1390650" cy="1390650"/>
          </a:xfrm>
          <a:prstGeom prst="rect">
            <a:avLst/>
          </a:prstGeom>
          <a:noFill/>
          <a:ln>
            <a:noFill/>
          </a:ln>
        </p:spPr>
      </p:pic>
      <p:pic>
        <p:nvPicPr>
          <p:cNvPr id="589" name="Google Shape;589;p63"/>
          <p:cNvPicPr preferRelativeResize="0"/>
          <p:nvPr/>
        </p:nvPicPr>
        <p:blipFill>
          <a:blip r:embed="rId4">
            <a:alphaModFix/>
          </a:blip>
          <a:stretch>
            <a:fillRect/>
          </a:stretch>
        </p:blipFill>
        <p:spPr>
          <a:xfrm>
            <a:off x="4377050" y="133525"/>
            <a:ext cx="2438400" cy="2438400"/>
          </a:xfrm>
          <a:prstGeom prst="rect">
            <a:avLst/>
          </a:prstGeom>
          <a:noFill/>
          <a:ln>
            <a:noFill/>
          </a:ln>
        </p:spPr>
      </p:pic>
      <p:pic>
        <p:nvPicPr>
          <p:cNvPr id="590" name="Google Shape;590;p63"/>
          <p:cNvPicPr preferRelativeResize="0"/>
          <p:nvPr/>
        </p:nvPicPr>
        <p:blipFill>
          <a:blip r:embed="rId5">
            <a:alphaModFix/>
          </a:blip>
          <a:stretch>
            <a:fillRect/>
          </a:stretch>
        </p:blipFill>
        <p:spPr>
          <a:xfrm>
            <a:off x="2100775" y="559925"/>
            <a:ext cx="1181100" cy="1181100"/>
          </a:xfrm>
          <a:prstGeom prst="rect">
            <a:avLst/>
          </a:prstGeom>
          <a:noFill/>
          <a:ln>
            <a:noFill/>
          </a:ln>
        </p:spPr>
      </p:pic>
      <p:pic>
        <p:nvPicPr>
          <p:cNvPr id="591" name="Google Shape;591;p63"/>
          <p:cNvPicPr preferRelativeResize="0"/>
          <p:nvPr/>
        </p:nvPicPr>
        <p:blipFill>
          <a:blip r:embed="rId6">
            <a:alphaModFix/>
          </a:blip>
          <a:stretch>
            <a:fillRect/>
          </a:stretch>
        </p:blipFill>
        <p:spPr>
          <a:xfrm>
            <a:off x="4300300" y="191400"/>
            <a:ext cx="2438400" cy="2438400"/>
          </a:xfrm>
          <a:prstGeom prst="rect">
            <a:avLst/>
          </a:prstGeom>
          <a:noFill/>
          <a:ln>
            <a:noFill/>
          </a:ln>
        </p:spPr>
      </p:pic>
      <p:pic>
        <p:nvPicPr>
          <p:cNvPr id="592" name="Google Shape;592;p63"/>
          <p:cNvPicPr preferRelativeResize="0"/>
          <p:nvPr/>
        </p:nvPicPr>
        <p:blipFill>
          <a:blip r:embed="rId7">
            <a:alphaModFix/>
          </a:blip>
          <a:stretch>
            <a:fillRect/>
          </a:stretch>
        </p:blipFill>
        <p:spPr>
          <a:xfrm>
            <a:off x="2405575" y="864725"/>
            <a:ext cx="990600" cy="990600"/>
          </a:xfrm>
          <a:prstGeom prst="rect">
            <a:avLst/>
          </a:prstGeom>
          <a:noFill/>
          <a:ln>
            <a:noFill/>
          </a:ln>
        </p:spPr>
      </p:pic>
      <p:pic>
        <p:nvPicPr>
          <p:cNvPr id="593" name="Google Shape;593;p63"/>
          <p:cNvPicPr preferRelativeResize="0"/>
          <p:nvPr/>
        </p:nvPicPr>
        <p:blipFill>
          <a:blip r:embed="rId8">
            <a:alphaModFix/>
          </a:blip>
          <a:stretch>
            <a:fillRect/>
          </a:stretch>
        </p:blipFill>
        <p:spPr>
          <a:xfrm>
            <a:off x="5016975" y="1063925"/>
            <a:ext cx="2438400" cy="2438400"/>
          </a:xfrm>
          <a:prstGeom prst="rect">
            <a:avLst/>
          </a:prstGeom>
          <a:noFill/>
          <a:ln>
            <a:noFill/>
          </a:ln>
        </p:spPr>
      </p:pic>
      <p:pic>
        <p:nvPicPr>
          <p:cNvPr id="594" name="Google Shape;594;p63"/>
          <p:cNvPicPr preferRelativeResize="0"/>
          <p:nvPr/>
        </p:nvPicPr>
        <p:blipFill>
          <a:blip r:embed="rId9">
            <a:alphaModFix/>
          </a:blip>
          <a:stretch>
            <a:fillRect/>
          </a:stretch>
        </p:blipFill>
        <p:spPr>
          <a:xfrm>
            <a:off x="5568150" y="1638475"/>
            <a:ext cx="1400175" cy="1400175"/>
          </a:xfrm>
          <a:prstGeom prst="rect">
            <a:avLst/>
          </a:prstGeom>
          <a:noFill/>
          <a:ln>
            <a:noFill/>
          </a:ln>
        </p:spPr>
      </p:pic>
      <p:pic>
        <p:nvPicPr>
          <p:cNvPr id="595" name="Google Shape;595;p63"/>
          <p:cNvPicPr preferRelativeResize="0"/>
          <p:nvPr/>
        </p:nvPicPr>
        <p:blipFill>
          <a:blip r:embed="rId10">
            <a:alphaModFix/>
          </a:blip>
          <a:stretch>
            <a:fillRect/>
          </a:stretch>
        </p:blipFill>
        <p:spPr>
          <a:xfrm>
            <a:off x="748213" y="2213550"/>
            <a:ext cx="2438400" cy="2438400"/>
          </a:xfrm>
          <a:prstGeom prst="rect">
            <a:avLst/>
          </a:prstGeom>
          <a:noFill/>
          <a:ln>
            <a:noFill/>
          </a:ln>
        </p:spPr>
      </p:pic>
      <p:pic>
        <p:nvPicPr>
          <p:cNvPr id="596" name="Google Shape;596;p63"/>
          <p:cNvPicPr preferRelativeResize="0"/>
          <p:nvPr/>
        </p:nvPicPr>
        <p:blipFill>
          <a:blip r:embed="rId11">
            <a:alphaModFix/>
          </a:blip>
          <a:stretch>
            <a:fillRect/>
          </a:stretch>
        </p:blipFill>
        <p:spPr>
          <a:xfrm>
            <a:off x="5113675" y="2490850"/>
            <a:ext cx="1790700" cy="1790700"/>
          </a:xfrm>
          <a:prstGeom prst="rect">
            <a:avLst/>
          </a:prstGeom>
          <a:noFill/>
          <a:ln>
            <a:noFill/>
          </a:ln>
        </p:spPr>
      </p:pic>
      <p:pic>
        <p:nvPicPr>
          <p:cNvPr id="597" name="Google Shape;597;p63"/>
          <p:cNvPicPr preferRelativeResize="0"/>
          <p:nvPr/>
        </p:nvPicPr>
        <p:blipFill>
          <a:blip r:embed="rId12">
            <a:alphaModFix/>
          </a:blip>
          <a:stretch>
            <a:fillRect/>
          </a:stretch>
        </p:blipFill>
        <p:spPr>
          <a:xfrm>
            <a:off x="4715775" y="1741025"/>
            <a:ext cx="2438400" cy="2438400"/>
          </a:xfrm>
          <a:prstGeom prst="rect">
            <a:avLst/>
          </a:prstGeom>
          <a:noFill/>
          <a:ln>
            <a:noFill/>
          </a:ln>
        </p:spPr>
      </p:pic>
      <p:sp>
        <p:nvSpPr>
          <p:cNvPr id="598" name="Google Shape;598;p63"/>
          <p:cNvSpPr txBox="1"/>
          <p:nvPr/>
        </p:nvSpPr>
        <p:spPr>
          <a:xfrm>
            <a:off x="5700225" y="24908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0 / 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1 / 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2 / 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3 / 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a:p>
            <a:pPr indent="0" lvl="0" marL="0" rtl="0" algn="l">
              <a:spcBef>
                <a:spcPts val="0"/>
              </a:spcBef>
              <a:spcAft>
                <a:spcPts val="0"/>
              </a:spcAft>
              <a:buNone/>
            </a:pPr>
            <a:r>
              <a:rPr lang="en-GB" sz="1050">
                <a:solidFill>
                  <a:srgbClr val="D5D5D5"/>
                </a:solidFill>
                <a:highlight>
                  <a:srgbClr val="383838"/>
                </a:highlight>
                <a:latin typeface="Roboto"/>
                <a:ea typeface="Roboto"/>
                <a:cs typeface="Roboto"/>
                <a:sym typeface="Roboto"/>
              </a:rPr>
              <a:t>4 / 5</a:t>
            </a:r>
            <a:endParaRPr sz="1050">
              <a:solidFill>
                <a:srgbClr val="D5D5D5"/>
              </a:solidFill>
              <a:highlight>
                <a:srgbClr val="383838"/>
              </a:highlight>
              <a:latin typeface="Roboto"/>
              <a:ea typeface="Roboto"/>
              <a:cs typeface="Roboto"/>
              <a:sym typeface="Roboto"/>
            </a:endParaRPr>
          </a:p>
          <a:p>
            <a:pPr indent="0" lvl="0" marL="0" rtl="0" algn="l">
              <a:spcBef>
                <a:spcPts val="0"/>
              </a:spcBef>
              <a:spcAft>
                <a:spcPts val="0"/>
              </a:spcAft>
              <a:buNone/>
            </a:pPr>
            <a:r>
              <a:t/>
            </a:r>
            <a:endParaRPr sz="1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04" name="Google Shape;604;p64"/>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05" name="Google Shape;605;p6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06" name="Google Shape;606;p64"/>
          <p:cNvPicPr preferRelativeResize="0"/>
          <p:nvPr/>
        </p:nvPicPr>
        <p:blipFill>
          <a:blip r:embed="rId3">
            <a:alphaModFix/>
          </a:blip>
          <a:stretch>
            <a:fillRect/>
          </a:stretch>
        </p:blipFill>
        <p:spPr>
          <a:xfrm>
            <a:off x="152400" y="152400"/>
            <a:ext cx="2533650" cy="3810000"/>
          </a:xfrm>
          <a:prstGeom prst="rect">
            <a:avLst/>
          </a:prstGeom>
          <a:noFill/>
          <a:ln>
            <a:noFill/>
          </a:ln>
        </p:spPr>
      </p:pic>
      <p:pic>
        <p:nvPicPr>
          <p:cNvPr id="607" name="Google Shape;607;p64"/>
          <p:cNvPicPr preferRelativeResize="0"/>
          <p:nvPr/>
        </p:nvPicPr>
        <p:blipFill>
          <a:blip r:embed="rId4">
            <a:alphaModFix/>
          </a:blip>
          <a:stretch>
            <a:fillRect/>
          </a:stretch>
        </p:blipFill>
        <p:spPr>
          <a:xfrm>
            <a:off x="6504875" y="1641475"/>
            <a:ext cx="2438400" cy="2438400"/>
          </a:xfrm>
          <a:prstGeom prst="rect">
            <a:avLst/>
          </a:prstGeom>
          <a:noFill/>
          <a:ln>
            <a:noFill/>
          </a:ln>
        </p:spPr>
      </p:pic>
      <p:pic>
        <p:nvPicPr>
          <p:cNvPr id="608" name="Google Shape;608;p64"/>
          <p:cNvPicPr preferRelativeResize="0"/>
          <p:nvPr/>
        </p:nvPicPr>
        <p:blipFill>
          <a:blip r:embed="rId5">
            <a:alphaModFix/>
          </a:blip>
          <a:stretch>
            <a:fillRect/>
          </a:stretch>
        </p:blipFill>
        <p:spPr>
          <a:xfrm>
            <a:off x="2274575" y="537925"/>
            <a:ext cx="1919750" cy="2438400"/>
          </a:xfrm>
          <a:prstGeom prst="rect">
            <a:avLst/>
          </a:prstGeom>
          <a:noFill/>
          <a:ln>
            <a:noFill/>
          </a:ln>
        </p:spPr>
      </p:pic>
      <p:pic>
        <p:nvPicPr>
          <p:cNvPr id="609" name="Google Shape;609;p64"/>
          <p:cNvPicPr preferRelativeResize="0"/>
          <p:nvPr/>
        </p:nvPicPr>
        <p:blipFill>
          <a:blip r:embed="rId6">
            <a:alphaModFix/>
          </a:blip>
          <a:stretch>
            <a:fillRect/>
          </a:stretch>
        </p:blipFill>
        <p:spPr>
          <a:xfrm>
            <a:off x="4248950" y="857250"/>
            <a:ext cx="2495550" cy="2400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239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DeepLabV3+</a:t>
            </a:r>
            <a:endParaRPr b="1" u="sng"/>
          </a:p>
        </p:txBody>
      </p:sp>
      <p:sp>
        <p:nvSpPr>
          <p:cNvPr id="106" name="Google Shape;106;p18"/>
          <p:cNvSpPr txBox="1"/>
          <p:nvPr/>
        </p:nvSpPr>
        <p:spPr>
          <a:xfrm>
            <a:off x="7152275" y="93200"/>
            <a:ext cx="19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Sample size: 1000</a:t>
            </a:r>
            <a:endParaRPr/>
          </a:p>
          <a:p>
            <a:pPr indent="0" lvl="0" marL="0" rtl="0" algn="l">
              <a:spcBef>
                <a:spcPts val="0"/>
              </a:spcBef>
              <a:spcAft>
                <a:spcPts val="0"/>
              </a:spcAft>
              <a:buNone/>
            </a:pPr>
            <a:r>
              <a:rPr lang="en-GB"/>
              <a:t>Batch size: 5</a:t>
            </a:r>
            <a:endParaRPr/>
          </a:p>
          <a:p>
            <a:pPr indent="0" lvl="0" marL="0" rtl="0" algn="l">
              <a:spcBef>
                <a:spcPts val="0"/>
              </a:spcBef>
              <a:spcAft>
                <a:spcPts val="0"/>
              </a:spcAft>
              <a:buNone/>
            </a:pPr>
            <a:r>
              <a:rPr lang="en-GB"/>
              <a:t>Epochs: 100</a:t>
            </a:r>
            <a:endParaRPr/>
          </a:p>
          <a:p>
            <a:pPr indent="0" lvl="0" marL="0" rtl="0" algn="l">
              <a:spcBef>
                <a:spcPts val="0"/>
              </a:spcBef>
              <a:spcAft>
                <a:spcPts val="0"/>
              </a:spcAft>
              <a:buNone/>
            </a:pPr>
            <a:r>
              <a:rPr lang="en-GB"/>
              <a:t>Resolution: 255</a:t>
            </a:r>
            <a:endParaRPr/>
          </a:p>
          <a:p>
            <a:pPr indent="0" lvl="0" marL="0" rtl="0" algn="l">
              <a:spcBef>
                <a:spcPts val="0"/>
              </a:spcBef>
              <a:spcAft>
                <a:spcPts val="0"/>
              </a:spcAft>
              <a:buNone/>
            </a:pPr>
            <a:r>
              <a:rPr lang="en-GB"/>
              <a:t>Augmented: none</a:t>
            </a:r>
            <a:endParaRPr/>
          </a:p>
          <a:p>
            <a:pPr indent="0" lvl="0" marL="0" rtl="0" algn="l">
              <a:spcBef>
                <a:spcPts val="0"/>
              </a:spcBef>
              <a:spcAft>
                <a:spcPts val="0"/>
              </a:spcAft>
              <a:buNone/>
            </a:pPr>
            <a:r>
              <a:rPr lang="en-GB"/>
              <a:t>Alpha: 0.001</a:t>
            </a:r>
            <a:endParaRPr/>
          </a:p>
          <a:p>
            <a:pPr indent="0" lvl="0" marL="0" rtl="0" algn="l">
              <a:spcBef>
                <a:spcPts val="0"/>
              </a:spcBef>
              <a:spcAft>
                <a:spcPts val="0"/>
              </a:spcAft>
              <a:buNone/>
            </a:pPr>
            <a:r>
              <a:t/>
            </a:r>
            <a:endParaRPr/>
          </a:p>
        </p:txBody>
      </p:sp>
      <p:sp>
        <p:nvSpPr>
          <p:cNvPr id="107" name="Google Shape;107;p18"/>
          <p:cNvSpPr txBox="1"/>
          <p:nvPr/>
        </p:nvSpPr>
        <p:spPr>
          <a:xfrm>
            <a:off x="2922650" y="243300"/>
            <a:ext cx="3000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 = </a:t>
            </a:r>
            <a:r>
              <a:rPr lang="en-GB" sz="1050">
                <a:solidFill>
                  <a:srgbClr val="CE9178"/>
                </a:solidFill>
                <a:highlight>
                  <a:srgbClr val="1E1E1E"/>
                </a:highlight>
                <a:latin typeface="Courier New"/>
                <a:ea typeface="Courier New"/>
                <a:cs typeface="Courier New"/>
                <a:sym typeface="Courier New"/>
              </a:rPr>
              <a:t>'resnext101_32x32d'</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ENCODER_WEIGHTS = </a:t>
            </a:r>
            <a:r>
              <a:rPr lang="en-GB" sz="1050">
                <a:solidFill>
                  <a:srgbClr val="CE9178"/>
                </a:solidFill>
                <a:highlight>
                  <a:srgbClr val="1E1E1E"/>
                </a:highlight>
                <a:latin typeface="Courier New"/>
                <a:ea typeface="Courier New"/>
                <a:cs typeface="Courier New"/>
                <a:sym typeface="Courier New"/>
              </a:rPr>
              <a:t>'instagram'</a:t>
            </a:r>
            <a:endParaRPr sz="1050">
              <a:solidFill>
                <a:srgbClr val="CE9178"/>
              </a:solidFill>
              <a:highlight>
                <a:srgbClr val="1E1E1E"/>
              </a:highlight>
              <a:latin typeface="Courier New"/>
              <a:ea typeface="Courier New"/>
              <a:cs typeface="Courier New"/>
              <a:sym typeface="Courier New"/>
            </a:endParaRPr>
          </a:p>
        </p:txBody>
      </p:sp>
      <p:sp>
        <p:nvSpPr>
          <p:cNvPr id="108" name="Google Shape;108;p18"/>
          <p:cNvSpPr txBox="1"/>
          <p:nvPr/>
        </p:nvSpPr>
        <p:spPr>
          <a:xfrm>
            <a:off x="5423175" y="2490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C9D1D9"/>
                </a:solidFill>
                <a:highlight>
                  <a:srgbClr val="0D1117"/>
                </a:highlight>
              </a:rPr>
              <a:t>Params: </a:t>
            </a:r>
            <a:r>
              <a:rPr lang="en-GB" sz="1200">
                <a:solidFill>
                  <a:srgbClr val="C9D1D9"/>
                </a:solidFill>
                <a:highlight>
                  <a:srgbClr val="0D1117"/>
                </a:highlight>
              </a:rPr>
              <a:t>466M</a:t>
            </a:r>
            <a:endParaRPr sz="1200">
              <a:solidFill>
                <a:srgbClr val="C9D1D9"/>
              </a:solidFill>
              <a:highlight>
                <a:srgbClr val="0D1117"/>
              </a:highlight>
            </a:endParaRPr>
          </a:p>
          <a:p>
            <a:pPr indent="0" lvl="0" marL="0" rtl="0" algn="l">
              <a:spcBef>
                <a:spcPts val="0"/>
              </a:spcBef>
              <a:spcAft>
                <a:spcPts val="0"/>
              </a:spcAft>
              <a:buNone/>
            </a:pPr>
            <a:r>
              <a:rPr lang="en-GB" sz="1200">
                <a:solidFill>
                  <a:srgbClr val="C9D1D9"/>
                </a:solidFill>
                <a:highlight>
                  <a:srgbClr val="0D1117"/>
                </a:highlight>
              </a:rPr>
              <a:t>Layers: 101</a:t>
            </a:r>
            <a:endParaRPr/>
          </a:p>
        </p:txBody>
      </p:sp>
      <p:pic>
        <p:nvPicPr>
          <p:cNvPr id="109" name="Google Shape;109;p18"/>
          <p:cNvPicPr preferRelativeResize="0"/>
          <p:nvPr/>
        </p:nvPicPr>
        <p:blipFill>
          <a:blip r:embed="rId3">
            <a:alphaModFix/>
          </a:blip>
          <a:stretch>
            <a:fillRect/>
          </a:stretch>
        </p:blipFill>
        <p:spPr>
          <a:xfrm>
            <a:off x="518350" y="2913600"/>
            <a:ext cx="2897500" cy="1936600"/>
          </a:xfrm>
          <a:prstGeom prst="rect">
            <a:avLst/>
          </a:prstGeom>
          <a:noFill/>
          <a:ln>
            <a:noFill/>
          </a:ln>
        </p:spPr>
      </p:pic>
      <p:pic>
        <p:nvPicPr>
          <p:cNvPr id="110" name="Google Shape;110;p18"/>
          <p:cNvPicPr preferRelativeResize="0"/>
          <p:nvPr/>
        </p:nvPicPr>
        <p:blipFill>
          <a:blip r:embed="rId4">
            <a:alphaModFix/>
          </a:blip>
          <a:stretch>
            <a:fillRect/>
          </a:stretch>
        </p:blipFill>
        <p:spPr>
          <a:xfrm>
            <a:off x="467100" y="858650"/>
            <a:ext cx="3000000" cy="2005102"/>
          </a:xfrm>
          <a:prstGeom prst="rect">
            <a:avLst/>
          </a:prstGeom>
          <a:noFill/>
          <a:ln>
            <a:noFill/>
          </a:ln>
        </p:spPr>
      </p:pic>
      <p:pic>
        <p:nvPicPr>
          <p:cNvPr id="111" name="Google Shape;111;p18"/>
          <p:cNvPicPr preferRelativeResize="0"/>
          <p:nvPr/>
        </p:nvPicPr>
        <p:blipFill>
          <a:blip r:embed="rId5">
            <a:alphaModFix/>
          </a:blip>
          <a:stretch>
            <a:fillRect/>
          </a:stretch>
        </p:blipFill>
        <p:spPr>
          <a:xfrm>
            <a:off x="3669125" y="1647475"/>
            <a:ext cx="4876800" cy="1579683"/>
          </a:xfrm>
          <a:prstGeom prst="rect">
            <a:avLst/>
          </a:prstGeom>
          <a:noFill/>
          <a:ln>
            <a:noFill/>
          </a:ln>
        </p:spPr>
      </p:pic>
      <p:pic>
        <p:nvPicPr>
          <p:cNvPr id="112" name="Google Shape;112;p18"/>
          <p:cNvPicPr preferRelativeResize="0"/>
          <p:nvPr/>
        </p:nvPicPr>
        <p:blipFill>
          <a:blip r:embed="rId6">
            <a:alphaModFix/>
          </a:blip>
          <a:stretch>
            <a:fillRect/>
          </a:stretch>
        </p:blipFill>
        <p:spPr>
          <a:xfrm>
            <a:off x="3669126" y="3418347"/>
            <a:ext cx="4876800" cy="15796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239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u="sng"/>
              <a:t>DeepLabV3+</a:t>
            </a:r>
            <a:endParaRPr b="1" u="sng"/>
          </a:p>
        </p:txBody>
      </p:sp>
      <p:sp>
        <p:nvSpPr>
          <p:cNvPr id="118" name="Google Shape;118;p19"/>
          <p:cNvSpPr txBox="1"/>
          <p:nvPr/>
        </p:nvSpPr>
        <p:spPr>
          <a:xfrm>
            <a:off x="7152275" y="93200"/>
            <a:ext cx="19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Sample size: 1000</a:t>
            </a:r>
            <a:endParaRPr/>
          </a:p>
          <a:p>
            <a:pPr indent="0" lvl="0" marL="0" rtl="0" algn="l">
              <a:spcBef>
                <a:spcPts val="0"/>
              </a:spcBef>
              <a:spcAft>
                <a:spcPts val="0"/>
              </a:spcAft>
              <a:buNone/>
            </a:pPr>
            <a:r>
              <a:rPr lang="en-GB"/>
              <a:t>Batch size: 2</a:t>
            </a:r>
            <a:endParaRPr/>
          </a:p>
          <a:p>
            <a:pPr indent="0" lvl="0" marL="0" rtl="0" algn="l">
              <a:spcBef>
                <a:spcPts val="0"/>
              </a:spcBef>
              <a:spcAft>
                <a:spcPts val="0"/>
              </a:spcAft>
              <a:buNone/>
            </a:pPr>
            <a:r>
              <a:rPr lang="en-GB"/>
              <a:t>Epochs: 100</a:t>
            </a:r>
            <a:endParaRPr/>
          </a:p>
          <a:p>
            <a:pPr indent="0" lvl="0" marL="0" rtl="0" algn="l">
              <a:spcBef>
                <a:spcPts val="0"/>
              </a:spcBef>
              <a:spcAft>
                <a:spcPts val="0"/>
              </a:spcAft>
              <a:buNone/>
            </a:pPr>
            <a:r>
              <a:rPr lang="en-GB"/>
              <a:t>Resolution: 255</a:t>
            </a:r>
            <a:endParaRPr/>
          </a:p>
          <a:p>
            <a:pPr indent="0" lvl="0" marL="0" rtl="0" algn="l">
              <a:spcBef>
                <a:spcPts val="0"/>
              </a:spcBef>
              <a:spcAft>
                <a:spcPts val="0"/>
              </a:spcAft>
              <a:buNone/>
            </a:pPr>
            <a:r>
              <a:rPr lang="en-GB"/>
              <a:t>Augmented: none</a:t>
            </a:r>
            <a:endParaRPr/>
          </a:p>
          <a:p>
            <a:pPr indent="0" lvl="0" marL="0" rtl="0" algn="l">
              <a:spcBef>
                <a:spcPts val="0"/>
              </a:spcBef>
              <a:spcAft>
                <a:spcPts val="0"/>
              </a:spcAft>
              <a:buNone/>
            </a:pPr>
            <a:r>
              <a:rPr lang="en-GB"/>
              <a:t>Alpha: 0.001</a:t>
            </a:r>
            <a:endParaRPr/>
          </a:p>
          <a:p>
            <a:pPr indent="0" lvl="0" marL="0" rtl="0" algn="l">
              <a:spcBef>
                <a:spcPts val="0"/>
              </a:spcBef>
              <a:spcAft>
                <a:spcPts val="0"/>
              </a:spcAft>
              <a:buNone/>
            </a:pPr>
            <a:r>
              <a:t/>
            </a:r>
            <a:endParaRPr/>
          </a:p>
        </p:txBody>
      </p:sp>
      <p:sp>
        <p:nvSpPr>
          <p:cNvPr id="119" name="Google Shape;119;p19"/>
          <p:cNvSpPr txBox="1"/>
          <p:nvPr/>
        </p:nvSpPr>
        <p:spPr>
          <a:xfrm>
            <a:off x="2922650" y="243300"/>
            <a:ext cx="3000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 = </a:t>
            </a:r>
            <a:r>
              <a:rPr lang="en-GB" sz="1050">
                <a:solidFill>
                  <a:srgbClr val="CE9178"/>
                </a:solidFill>
                <a:highlight>
                  <a:srgbClr val="1E1E1E"/>
                </a:highlight>
                <a:latin typeface="Courier New"/>
                <a:ea typeface="Courier New"/>
                <a:cs typeface="Courier New"/>
                <a:sym typeface="Courier New"/>
              </a:rPr>
              <a:t>Resnet101</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ENCODER_WEIGHTS = </a:t>
            </a:r>
            <a:r>
              <a:rPr lang="en-GB" sz="1050">
                <a:solidFill>
                  <a:srgbClr val="CE9178"/>
                </a:solidFill>
                <a:highlight>
                  <a:srgbClr val="1E1E1E"/>
                </a:highlight>
                <a:latin typeface="Courier New"/>
                <a:ea typeface="Courier New"/>
                <a:cs typeface="Courier New"/>
                <a:sym typeface="Courier New"/>
              </a:rPr>
              <a:t>None</a:t>
            </a:r>
            <a:endParaRPr sz="1050">
              <a:solidFill>
                <a:srgbClr val="CE9178"/>
              </a:solidFill>
              <a:highlight>
                <a:srgbClr val="1E1E1E"/>
              </a:highlight>
              <a:latin typeface="Courier New"/>
              <a:ea typeface="Courier New"/>
              <a:cs typeface="Courier New"/>
              <a:sym typeface="Courier New"/>
            </a:endParaRPr>
          </a:p>
        </p:txBody>
      </p:sp>
      <p:sp>
        <p:nvSpPr>
          <p:cNvPr id="120" name="Google Shape;120;p19"/>
          <p:cNvSpPr txBox="1"/>
          <p:nvPr/>
        </p:nvSpPr>
        <p:spPr>
          <a:xfrm>
            <a:off x="5423175" y="2490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C9D1D9"/>
                </a:solidFill>
                <a:highlight>
                  <a:srgbClr val="0D1117"/>
                </a:highlight>
              </a:rPr>
              <a:t>Params: 466M</a:t>
            </a:r>
            <a:endParaRPr sz="1200">
              <a:solidFill>
                <a:srgbClr val="C9D1D9"/>
              </a:solidFill>
              <a:highlight>
                <a:srgbClr val="0D1117"/>
              </a:highlight>
            </a:endParaRPr>
          </a:p>
          <a:p>
            <a:pPr indent="0" lvl="0" marL="0" rtl="0" algn="l">
              <a:spcBef>
                <a:spcPts val="0"/>
              </a:spcBef>
              <a:spcAft>
                <a:spcPts val="0"/>
              </a:spcAft>
              <a:buNone/>
            </a:pPr>
            <a:r>
              <a:rPr lang="en-GB" sz="1200">
                <a:solidFill>
                  <a:srgbClr val="C9D1D9"/>
                </a:solidFill>
                <a:highlight>
                  <a:srgbClr val="0D1117"/>
                </a:highlight>
              </a:rPr>
              <a:t>Layers: 101</a:t>
            </a:r>
            <a:endParaRPr/>
          </a:p>
        </p:txBody>
      </p:sp>
      <p:pic>
        <p:nvPicPr>
          <p:cNvPr id="121" name="Google Shape;121;p19"/>
          <p:cNvPicPr preferRelativeResize="0"/>
          <p:nvPr/>
        </p:nvPicPr>
        <p:blipFill>
          <a:blip r:embed="rId3">
            <a:alphaModFix/>
          </a:blip>
          <a:stretch>
            <a:fillRect/>
          </a:stretch>
        </p:blipFill>
        <p:spPr>
          <a:xfrm>
            <a:off x="107788" y="2931531"/>
            <a:ext cx="2520454" cy="1659194"/>
          </a:xfrm>
          <a:prstGeom prst="rect">
            <a:avLst/>
          </a:prstGeom>
          <a:noFill/>
          <a:ln>
            <a:noFill/>
          </a:ln>
        </p:spPr>
      </p:pic>
      <p:pic>
        <p:nvPicPr>
          <p:cNvPr id="122" name="Google Shape;122;p19"/>
          <p:cNvPicPr preferRelativeResize="0"/>
          <p:nvPr/>
        </p:nvPicPr>
        <p:blipFill>
          <a:blip r:embed="rId4">
            <a:alphaModFix/>
          </a:blip>
          <a:stretch>
            <a:fillRect/>
          </a:stretch>
        </p:blipFill>
        <p:spPr>
          <a:xfrm>
            <a:off x="152400" y="1298963"/>
            <a:ext cx="2349075" cy="1546375"/>
          </a:xfrm>
          <a:prstGeom prst="rect">
            <a:avLst/>
          </a:prstGeom>
          <a:noFill/>
          <a:ln>
            <a:noFill/>
          </a:ln>
        </p:spPr>
      </p:pic>
      <p:pic>
        <p:nvPicPr>
          <p:cNvPr id="123" name="Google Shape;123;p19"/>
          <p:cNvPicPr preferRelativeResize="0"/>
          <p:nvPr/>
        </p:nvPicPr>
        <p:blipFill>
          <a:blip r:embed="rId5">
            <a:alphaModFix/>
          </a:blip>
          <a:stretch>
            <a:fillRect/>
          </a:stretch>
        </p:blipFill>
        <p:spPr>
          <a:xfrm>
            <a:off x="3037325" y="2329650"/>
            <a:ext cx="4972576" cy="161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239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Unet</a:t>
            </a:r>
            <a:endParaRPr/>
          </a:p>
        </p:txBody>
      </p:sp>
      <p:sp>
        <p:nvSpPr>
          <p:cNvPr id="129" name="Google Shape;129;p20"/>
          <p:cNvSpPr txBox="1"/>
          <p:nvPr/>
        </p:nvSpPr>
        <p:spPr>
          <a:xfrm>
            <a:off x="6891900" y="-60250"/>
            <a:ext cx="194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Sample size: 1000</a:t>
            </a:r>
            <a:endParaRPr/>
          </a:p>
          <a:p>
            <a:pPr indent="0" lvl="0" marL="0" rtl="0" algn="l">
              <a:spcBef>
                <a:spcPts val="0"/>
              </a:spcBef>
              <a:spcAft>
                <a:spcPts val="0"/>
              </a:spcAft>
              <a:buNone/>
            </a:pPr>
            <a:r>
              <a:rPr lang="en-GB"/>
              <a:t>Batch size: 100</a:t>
            </a:r>
            <a:endParaRPr/>
          </a:p>
          <a:p>
            <a:pPr indent="0" lvl="0" marL="0" rtl="0" algn="l">
              <a:spcBef>
                <a:spcPts val="0"/>
              </a:spcBef>
              <a:spcAft>
                <a:spcPts val="0"/>
              </a:spcAft>
              <a:buNone/>
            </a:pPr>
            <a:r>
              <a:rPr lang="en-GB"/>
              <a:t>Epochs: 15</a:t>
            </a:r>
            <a:endParaRPr/>
          </a:p>
          <a:p>
            <a:pPr indent="0" lvl="0" marL="0" rtl="0" algn="l">
              <a:spcBef>
                <a:spcPts val="0"/>
              </a:spcBef>
              <a:spcAft>
                <a:spcPts val="0"/>
              </a:spcAft>
              <a:buNone/>
            </a:pPr>
            <a:r>
              <a:rPr lang="en-GB"/>
              <a:t>Resolution: 255</a:t>
            </a:r>
            <a:endParaRPr/>
          </a:p>
          <a:p>
            <a:pPr indent="0" lvl="0" marL="0" rtl="0" algn="l">
              <a:spcBef>
                <a:spcPts val="0"/>
              </a:spcBef>
              <a:spcAft>
                <a:spcPts val="0"/>
              </a:spcAft>
              <a:buNone/>
            </a:pPr>
            <a:r>
              <a:rPr lang="en-GB"/>
              <a:t>Augmented: all</a:t>
            </a:r>
            <a:endParaRPr/>
          </a:p>
          <a:p>
            <a:pPr indent="0" lvl="0" marL="0" rtl="0" algn="l">
              <a:spcBef>
                <a:spcPts val="0"/>
              </a:spcBef>
              <a:spcAft>
                <a:spcPts val="0"/>
              </a:spcAft>
              <a:buClr>
                <a:schemeClr val="dk1"/>
              </a:buClr>
              <a:buSzPts val="1100"/>
              <a:buFont typeface="Arial"/>
              <a:buNone/>
            </a:pPr>
            <a:r>
              <a:rPr lang="en-GB">
                <a:solidFill>
                  <a:schemeClr val="dk1"/>
                </a:solidFill>
              </a:rPr>
              <a:t>Alpha: 0.001</a:t>
            </a:r>
            <a:endParaRPr/>
          </a:p>
          <a:p>
            <a:pPr indent="0" lvl="0" marL="0" rtl="0" algn="l">
              <a:spcBef>
                <a:spcPts val="0"/>
              </a:spcBef>
              <a:spcAft>
                <a:spcPts val="0"/>
              </a:spcAft>
              <a:buNone/>
            </a:pPr>
            <a:r>
              <a:t/>
            </a:r>
            <a:endParaRPr/>
          </a:p>
        </p:txBody>
      </p:sp>
      <p:sp>
        <p:nvSpPr>
          <p:cNvPr id="130" name="Google Shape;130;p20"/>
          <p:cNvSpPr txBox="1"/>
          <p:nvPr/>
        </p:nvSpPr>
        <p:spPr>
          <a:xfrm>
            <a:off x="7152275" y="1590388"/>
            <a:ext cx="2310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dice_loss - 0.1809, iou_score - 0.7595]</a:t>
            </a:r>
            <a:endParaRPr/>
          </a:p>
        </p:txBody>
      </p:sp>
      <p:pic>
        <p:nvPicPr>
          <p:cNvPr id="131" name="Google Shape;131;p20"/>
          <p:cNvPicPr preferRelativeResize="0"/>
          <p:nvPr/>
        </p:nvPicPr>
        <p:blipFill>
          <a:blip r:embed="rId3">
            <a:alphaModFix/>
          </a:blip>
          <a:stretch>
            <a:fillRect/>
          </a:stretch>
        </p:blipFill>
        <p:spPr>
          <a:xfrm>
            <a:off x="152400" y="3122670"/>
            <a:ext cx="2752724" cy="1868429"/>
          </a:xfrm>
          <a:prstGeom prst="rect">
            <a:avLst/>
          </a:prstGeom>
          <a:noFill/>
          <a:ln>
            <a:noFill/>
          </a:ln>
        </p:spPr>
      </p:pic>
      <p:pic>
        <p:nvPicPr>
          <p:cNvPr id="132" name="Google Shape;132;p20"/>
          <p:cNvPicPr preferRelativeResize="0"/>
          <p:nvPr/>
        </p:nvPicPr>
        <p:blipFill>
          <a:blip r:embed="rId4">
            <a:alphaModFix/>
          </a:blip>
          <a:stretch>
            <a:fillRect/>
          </a:stretch>
        </p:blipFill>
        <p:spPr>
          <a:xfrm>
            <a:off x="152400" y="964800"/>
            <a:ext cx="2954624" cy="2005470"/>
          </a:xfrm>
          <a:prstGeom prst="rect">
            <a:avLst/>
          </a:prstGeom>
          <a:noFill/>
          <a:ln>
            <a:noFill/>
          </a:ln>
        </p:spPr>
      </p:pic>
      <p:pic>
        <p:nvPicPr>
          <p:cNvPr id="133" name="Google Shape;133;p20"/>
          <p:cNvPicPr preferRelativeResize="0"/>
          <p:nvPr/>
        </p:nvPicPr>
        <p:blipFill>
          <a:blip r:embed="rId5">
            <a:alphaModFix/>
          </a:blip>
          <a:stretch>
            <a:fillRect/>
          </a:stretch>
        </p:blipFill>
        <p:spPr>
          <a:xfrm>
            <a:off x="3220926" y="3307425"/>
            <a:ext cx="3817451" cy="1236530"/>
          </a:xfrm>
          <a:prstGeom prst="rect">
            <a:avLst/>
          </a:prstGeom>
          <a:noFill/>
          <a:ln>
            <a:noFill/>
          </a:ln>
        </p:spPr>
      </p:pic>
      <p:pic>
        <p:nvPicPr>
          <p:cNvPr id="134" name="Google Shape;134;p20"/>
          <p:cNvPicPr preferRelativeResize="0"/>
          <p:nvPr/>
        </p:nvPicPr>
        <p:blipFill>
          <a:blip r:embed="rId6">
            <a:alphaModFix/>
          </a:blip>
          <a:stretch>
            <a:fillRect/>
          </a:stretch>
        </p:blipFill>
        <p:spPr>
          <a:xfrm>
            <a:off x="3220913" y="1164462"/>
            <a:ext cx="3817468" cy="1236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Label Adapter</a:t>
            </a:r>
            <a:endParaRPr/>
          </a:p>
        </p:txBody>
      </p:sp>
      <p:pic>
        <p:nvPicPr>
          <p:cNvPr id="140" name="Google Shape;140;p21"/>
          <p:cNvPicPr preferRelativeResize="0"/>
          <p:nvPr/>
        </p:nvPicPr>
        <p:blipFill>
          <a:blip r:embed="rId3">
            <a:alphaModFix/>
          </a:blip>
          <a:stretch>
            <a:fillRect/>
          </a:stretch>
        </p:blipFill>
        <p:spPr>
          <a:xfrm>
            <a:off x="5602050" y="1711175"/>
            <a:ext cx="3084625" cy="2184950"/>
          </a:xfrm>
          <a:prstGeom prst="rect">
            <a:avLst/>
          </a:prstGeom>
          <a:noFill/>
          <a:ln>
            <a:noFill/>
          </a:ln>
        </p:spPr>
      </p:pic>
      <p:pic>
        <p:nvPicPr>
          <p:cNvPr id="141" name="Google Shape;141;p21"/>
          <p:cNvPicPr preferRelativeResize="0"/>
          <p:nvPr/>
        </p:nvPicPr>
        <p:blipFill>
          <a:blip r:embed="rId4">
            <a:alphaModFix/>
          </a:blip>
          <a:stretch>
            <a:fillRect/>
          </a:stretch>
        </p:blipFill>
        <p:spPr>
          <a:xfrm>
            <a:off x="154025" y="1400800"/>
            <a:ext cx="4869951" cy="1577475"/>
          </a:xfrm>
          <a:prstGeom prst="rect">
            <a:avLst/>
          </a:prstGeom>
          <a:noFill/>
          <a:ln>
            <a:noFill/>
          </a:ln>
        </p:spPr>
      </p:pic>
      <p:sp>
        <p:nvSpPr>
          <p:cNvPr id="142" name="Google Shape;142;p21"/>
          <p:cNvSpPr txBox="1"/>
          <p:nvPr/>
        </p:nvSpPr>
        <p:spPr>
          <a:xfrm>
            <a:off x="154025" y="1054588"/>
            <a:ext cx="30000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rgbClr val="D5D5D5"/>
                </a:solidFill>
                <a:highlight>
                  <a:srgbClr val="383838"/>
                </a:highlight>
                <a:latin typeface="Courier New"/>
                <a:ea typeface="Courier New"/>
                <a:cs typeface="Courier New"/>
                <a:sym typeface="Courier New"/>
              </a:rPr>
              <a:t>MEAN IoU: 0.17426452</a:t>
            </a:r>
            <a:endParaRPr/>
          </a:p>
        </p:txBody>
      </p:sp>
      <p:pic>
        <p:nvPicPr>
          <p:cNvPr id="143" name="Google Shape;143;p21"/>
          <p:cNvPicPr preferRelativeResize="0"/>
          <p:nvPr/>
        </p:nvPicPr>
        <p:blipFill>
          <a:blip r:embed="rId5">
            <a:alphaModFix/>
          </a:blip>
          <a:stretch>
            <a:fillRect/>
          </a:stretch>
        </p:blipFill>
        <p:spPr>
          <a:xfrm>
            <a:off x="152400" y="3130675"/>
            <a:ext cx="4869951" cy="157746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